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59" r:id="rId5"/>
    <p:sldId id="292" r:id="rId6"/>
    <p:sldId id="293" r:id="rId7"/>
    <p:sldId id="289" r:id="rId8"/>
    <p:sldId id="290" r:id="rId9"/>
    <p:sldId id="257" r:id="rId10"/>
    <p:sldId id="258" r:id="rId11"/>
    <p:sldId id="291" r:id="rId12"/>
    <p:sldId id="266" r:id="rId13"/>
    <p:sldId id="260" r:id="rId14"/>
    <p:sldId id="261" r:id="rId15"/>
    <p:sldId id="262" r:id="rId16"/>
    <p:sldId id="264" r:id="rId17"/>
    <p:sldId id="265" r:id="rId18"/>
    <p:sldId id="272" r:id="rId19"/>
    <p:sldId id="263" r:id="rId20"/>
    <p:sldId id="267" r:id="rId21"/>
    <p:sldId id="273" r:id="rId22"/>
    <p:sldId id="274" r:id="rId23"/>
    <p:sldId id="275" r:id="rId24"/>
    <p:sldId id="283" r:id="rId25"/>
    <p:sldId id="277" r:id="rId26"/>
    <p:sldId id="278" r:id="rId27"/>
    <p:sldId id="279" r:id="rId28"/>
    <p:sldId id="281" r:id="rId29"/>
    <p:sldId id="282" r:id="rId30"/>
    <p:sldId id="276" r:id="rId31"/>
    <p:sldId id="284" r:id="rId32"/>
    <p:sldId id="285" r:id="rId33"/>
    <p:sldId id="286"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2FE5-D1E2-4BDA-9A30-127B78A0C2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2E673-4F79-4248-B2F3-80B08E0EF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81B29D-B512-4CBE-AE76-13EE131F577B}"/>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5" name="Footer Placeholder 4">
            <a:extLst>
              <a:ext uri="{FF2B5EF4-FFF2-40B4-BE49-F238E27FC236}">
                <a16:creationId xmlns:a16="http://schemas.microsoft.com/office/drawing/2014/main" id="{382F0E93-4C89-4174-9DBF-6AFF0EAC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B26D3-A5CB-40E3-B4B1-B006192FF52C}"/>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216103698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191B-F079-4AFB-8BEC-CAEE3375B9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2A2F85-1337-479F-AB83-44EF510592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34269-75CB-46FC-AC33-162E91221ED3}"/>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5" name="Footer Placeholder 4">
            <a:extLst>
              <a:ext uri="{FF2B5EF4-FFF2-40B4-BE49-F238E27FC236}">
                <a16:creationId xmlns:a16="http://schemas.microsoft.com/office/drawing/2014/main" id="{D72A00FC-5A3A-4FEE-97E3-B6DFB0CD2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77893-DB9D-4AF1-947C-981644C3D925}"/>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94033598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E8610-BD81-4C1F-97FF-1CF94F32F8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E76AD9-99B6-4405-87FA-A7DBBE7251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FBA73-99AD-4055-8611-2ED57EA78C0D}"/>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5" name="Footer Placeholder 4">
            <a:extLst>
              <a:ext uri="{FF2B5EF4-FFF2-40B4-BE49-F238E27FC236}">
                <a16:creationId xmlns:a16="http://schemas.microsoft.com/office/drawing/2014/main" id="{78FC34A4-618F-47F1-A020-CC39AD667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5469E-DB4B-4B92-8A89-89666554B5E3}"/>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131651594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D9C8-F029-4C82-9A8B-BCFB84167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BC65-654A-4A35-88EE-113D7813F7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F5F17-BD7D-49FC-A2BA-54AF6DF20669}"/>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5" name="Footer Placeholder 4">
            <a:extLst>
              <a:ext uri="{FF2B5EF4-FFF2-40B4-BE49-F238E27FC236}">
                <a16:creationId xmlns:a16="http://schemas.microsoft.com/office/drawing/2014/main" id="{A861FD0B-5113-407D-8B9F-FC198632F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06EBA-97DD-4300-8CE4-B9D0AD3A4879}"/>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111874594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CAF2-88FB-4F31-BE05-78A022F4D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96D4E1-5275-4300-912E-FCF115CB3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CC95F2-363F-48F5-B503-DC6C02F3139C}"/>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5" name="Footer Placeholder 4">
            <a:extLst>
              <a:ext uri="{FF2B5EF4-FFF2-40B4-BE49-F238E27FC236}">
                <a16:creationId xmlns:a16="http://schemas.microsoft.com/office/drawing/2014/main" id="{07925160-4B6B-4873-9843-23946D79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C36C-33BB-43D7-9F3F-485692F121CB}"/>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180748590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F753-C4C3-43AE-ACDD-07F179660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9216A-ACF3-46CE-B13F-410D510B25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7AEC17-217D-4135-8892-6E3EED5B13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61D0CC-527D-43B8-BF4C-5733B36E3AB5}"/>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6" name="Footer Placeholder 5">
            <a:extLst>
              <a:ext uri="{FF2B5EF4-FFF2-40B4-BE49-F238E27FC236}">
                <a16:creationId xmlns:a16="http://schemas.microsoft.com/office/drawing/2014/main" id="{4B78E05F-B265-4E46-90FF-E3462C141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1BA95-1B8B-47B1-9CE9-ADA8980F88A1}"/>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232396954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F3E8-DE01-40B8-BDB2-D4BAEEFB31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4A6A6C-85E9-4088-A073-568024BA3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3DCDE9-F6A8-40D4-971E-1AA0C5E183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08180E-03F8-4248-94BA-2DE936311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0AB284-E618-4074-9CF6-8BBEFC5166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B473AE-A198-47AE-958C-B95DB069525E}"/>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8" name="Footer Placeholder 7">
            <a:extLst>
              <a:ext uri="{FF2B5EF4-FFF2-40B4-BE49-F238E27FC236}">
                <a16:creationId xmlns:a16="http://schemas.microsoft.com/office/drawing/2014/main" id="{26B25D11-3AD8-4ABB-9EBD-1B2F69A84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EADFE4-B18F-4B3C-9255-0C544DEA09B9}"/>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141338169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D5E9-F2BC-46C5-BB15-AE06B8305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25A7-2F3F-43DF-9F0F-3A7AF3FD8DD4}"/>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4" name="Footer Placeholder 3">
            <a:extLst>
              <a:ext uri="{FF2B5EF4-FFF2-40B4-BE49-F238E27FC236}">
                <a16:creationId xmlns:a16="http://schemas.microsoft.com/office/drawing/2014/main" id="{932F5366-9C8B-48D5-8DC6-32C875101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B10425-A01A-4C98-BFE7-6F51837F9237}"/>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29934442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AC36C-1B66-4B89-AC04-A218ECC55292}"/>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3" name="Footer Placeholder 2">
            <a:extLst>
              <a:ext uri="{FF2B5EF4-FFF2-40B4-BE49-F238E27FC236}">
                <a16:creationId xmlns:a16="http://schemas.microsoft.com/office/drawing/2014/main" id="{6D0C2421-D067-4809-BA09-5E1FD47DBB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7CCA5D-145D-4548-A7BF-CE012BFA4C13}"/>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186640295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EA0A-323F-4AF6-8EC4-F40DBD3BB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126743-E219-4F6A-A2B4-9B7C502D0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DEE2E4-2A1D-4EB9-A2D2-BE0002A70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0C04FD-292A-4113-86B5-07C02052C343}"/>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6" name="Footer Placeholder 5">
            <a:extLst>
              <a:ext uri="{FF2B5EF4-FFF2-40B4-BE49-F238E27FC236}">
                <a16:creationId xmlns:a16="http://schemas.microsoft.com/office/drawing/2014/main" id="{7540CDBD-BB0B-48F3-9B15-5B6842959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E0453-04AF-4456-BC4B-A23F2F8175B3}"/>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132034213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8351-5D3D-4A24-AA20-23C811B76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6C8DE3-E022-4850-80DD-493CB4200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012B0F-92B9-450D-8B59-541A1EE50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E74DE6-5ACD-44DB-AA18-C259BEC01B0E}"/>
              </a:ext>
            </a:extLst>
          </p:cNvPr>
          <p:cNvSpPr>
            <a:spLocks noGrp="1"/>
          </p:cNvSpPr>
          <p:nvPr>
            <p:ph type="dt" sz="half" idx="10"/>
          </p:nvPr>
        </p:nvSpPr>
        <p:spPr/>
        <p:txBody>
          <a:bodyPr/>
          <a:lstStyle/>
          <a:p>
            <a:fld id="{AECE1B10-F3B7-410F-AC90-81C3C47E4E42}" type="datetimeFigureOut">
              <a:rPr lang="en-US" smtClean="0"/>
              <a:t>2/21/2025</a:t>
            </a:fld>
            <a:endParaRPr lang="en-US"/>
          </a:p>
        </p:txBody>
      </p:sp>
      <p:sp>
        <p:nvSpPr>
          <p:cNvPr id="6" name="Footer Placeholder 5">
            <a:extLst>
              <a:ext uri="{FF2B5EF4-FFF2-40B4-BE49-F238E27FC236}">
                <a16:creationId xmlns:a16="http://schemas.microsoft.com/office/drawing/2014/main" id="{57613FE6-831E-4B32-AA10-D0EDFB83C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7FC78-42D2-4E08-B6EB-2B034E79AA16}"/>
              </a:ext>
            </a:extLst>
          </p:cNvPr>
          <p:cNvSpPr>
            <a:spLocks noGrp="1"/>
          </p:cNvSpPr>
          <p:nvPr>
            <p:ph type="sldNum" sz="quarter" idx="12"/>
          </p:nvPr>
        </p:nvSpPr>
        <p:spPr/>
        <p:txBody>
          <a:bodyPr/>
          <a:lstStyle/>
          <a:p>
            <a:fld id="{A1F074B7-AAA2-46A8-8E8C-FBEF2627F42B}" type="slidenum">
              <a:rPr lang="en-US" smtClean="0"/>
              <a:t>‹#›</a:t>
            </a:fld>
            <a:endParaRPr lang="en-US"/>
          </a:p>
        </p:txBody>
      </p:sp>
    </p:spTree>
    <p:extLst>
      <p:ext uri="{BB962C8B-B14F-4D97-AF65-F5344CB8AC3E}">
        <p14:creationId xmlns:p14="http://schemas.microsoft.com/office/powerpoint/2010/main" val="33818157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10E60-93B9-4394-BCFF-5138CD05F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8AC49-A6EC-42C9-9E01-5626B0126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DAE3D-02E1-4D7F-B147-FA2571AE4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E1B10-F3B7-410F-AC90-81C3C47E4E42}" type="datetimeFigureOut">
              <a:rPr lang="en-US" smtClean="0"/>
              <a:t>2/21/2025</a:t>
            </a:fld>
            <a:endParaRPr lang="en-US"/>
          </a:p>
        </p:txBody>
      </p:sp>
      <p:sp>
        <p:nvSpPr>
          <p:cNvPr id="5" name="Footer Placeholder 4">
            <a:extLst>
              <a:ext uri="{FF2B5EF4-FFF2-40B4-BE49-F238E27FC236}">
                <a16:creationId xmlns:a16="http://schemas.microsoft.com/office/drawing/2014/main" id="{97F1A3F7-FCDC-4391-BF4E-8288F86A1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5C62AA-3323-41F2-ABA8-7C69344D4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074B7-AAA2-46A8-8E8C-FBEF2627F42B}" type="slidenum">
              <a:rPr lang="en-US" smtClean="0"/>
              <a:t>‹#›</a:t>
            </a:fld>
            <a:endParaRPr lang="en-US"/>
          </a:p>
        </p:txBody>
      </p:sp>
    </p:spTree>
    <p:extLst>
      <p:ext uri="{BB962C8B-B14F-4D97-AF65-F5344CB8AC3E}">
        <p14:creationId xmlns:p14="http://schemas.microsoft.com/office/powerpoint/2010/main" val="103974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4m3AJamQYM" TargetMode="External"/><Relationship Id="rId2" Type="http://schemas.openxmlformats.org/officeDocument/2006/relationships/hyperlink" Target="https://www.youtube.com/watch?v=0veDFGo666s"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tellato_sl@mercer.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523999" y="1557369"/>
            <a:ext cx="9144000" cy="2387600"/>
          </a:xfrm>
        </p:spPr>
        <p:txBody>
          <a:bodyPr>
            <a:normAutofit fontScale="90000"/>
          </a:bodyPr>
          <a:lstStyle/>
          <a:p>
            <a:br>
              <a:rPr lang="en-US" dirty="0">
                <a:latin typeface="Garamond" panose="02020404030301010803" pitchFamily="18" charset="0"/>
              </a:rPr>
            </a:br>
            <a:r>
              <a:rPr lang="en-US" dirty="0">
                <a:latin typeface="Garamond" panose="02020404030301010803" pitchFamily="18" charset="0"/>
              </a:rPr>
              <a:t>Equity and Compliance</a:t>
            </a:r>
            <a:br>
              <a:rPr lang="en-US" dirty="0">
                <a:latin typeface="Garamond" panose="02020404030301010803" pitchFamily="18" charset="0"/>
              </a:rPr>
            </a:br>
            <a:r>
              <a:rPr lang="en-US" dirty="0">
                <a:latin typeface="Garamond" panose="02020404030301010803" pitchFamily="18" charset="0"/>
              </a:rPr>
              <a:t>Investigator Training</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541539" y="4543937"/>
            <a:ext cx="10402686" cy="1655762"/>
          </a:xfrm>
        </p:spPr>
        <p:txBody>
          <a:bodyPr>
            <a:normAutofit/>
          </a:bodyPr>
          <a:lstStyle/>
          <a:p>
            <a:pPr algn="l"/>
            <a:r>
              <a:rPr lang="en-US" b="1" dirty="0">
                <a:latin typeface="Garamond" panose="02020404030301010803" pitchFamily="18" charset="0"/>
              </a:rPr>
              <a:t>Sharon Stellato J.D.</a:t>
            </a:r>
            <a:r>
              <a:rPr lang="en-US" dirty="0">
                <a:latin typeface="Garamond" panose="02020404030301010803" pitchFamily="18" charset="0"/>
              </a:rPr>
              <a:t>	        		            AVP, Title IX and Title IX Coordinator</a:t>
            </a:r>
          </a:p>
          <a:p>
            <a:pPr algn="l"/>
            <a:r>
              <a:rPr lang="en-US" b="1" dirty="0">
                <a:latin typeface="Garamond" panose="02020404030301010803" pitchFamily="18" charset="0"/>
              </a:rPr>
              <a:t>Tangela Mitchell M.Ed. 		         </a:t>
            </a:r>
            <a:r>
              <a:rPr lang="en-US" dirty="0">
                <a:latin typeface="Garamond" panose="02020404030301010803" pitchFamily="18" charset="0"/>
              </a:rPr>
              <a:t>Assistant Director, Equity &amp; Compliance</a:t>
            </a:r>
            <a:endParaRPr lang="en-US" b="1" dirty="0">
              <a:latin typeface="Garamond" panose="02020404030301010803" pitchFamily="18" charset="0"/>
            </a:endParaRPr>
          </a:p>
          <a:p>
            <a:pPr algn="l"/>
            <a:r>
              <a:rPr lang="en-US" b="1" dirty="0">
                <a:latin typeface="Garamond" panose="02020404030301010803" pitchFamily="18" charset="0"/>
              </a:rPr>
              <a:t>Lauren Lowell M.Ed.</a:t>
            </a:r>
            <a:r>
              <a:rPr lang="en-US" dirty="0">
                <a:latin typeface="Garamond" panose="02020404030301010803" pitchFamily="18" charset="0"/>
              </a:rPr>
              <a:t>        			      	      Assistant Director, Title IX</a:t>
            </a:r>
          </a:p>
        </p:txBody>
      </p:sp>
      <p:pic>
        <p:nvPicPr>
          <p:cNvPr id="6" name="Picture 5">
            <a:extLst>
              <a:ext uri="{FF2B5EF4-FFF2-40B4-BE49-F238E27FC236}">
                <a16:creationId xmlns:a16="http://schemas.microsoft.com/office/drawing/2014/main" id="{1E628E2A-8CBA-4E2E-A1C0-83285C2C3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88" y="353503"/>
            <a:ext cx="5943612" cy="1537719"/>
          </a:xfrm>
          <a:prstGeom prst="rect">
            <a:avLst/>
          </a:prstGeom>
        </p:spPr>
      </p:pic>
    </p:spTree>
    <p:extLst>
      <p:ext uri="{BB962C8B-B14F-4D97-AF65-F5344CB8AC3E}">
        <p14:creationId xmlns:p14="http://schemas.microsoft.com/office/powerpoint/2010/main" val="345955051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917189"/>
            <a:ext cx="8591550" cy="1511811"/>
          </a:xfrm>
        </p:spPr>
        <p:txBody>
          <a:bodyPr>
            <a:normAutofit fontScale="90000"/>
          </a:bodyPr>
          <a:lstStyle/>
          <a:p>
            <a:r>
              <a:rPr lang="en-US" dirty="0">
                <a:latin typeface="Garamond" panose="02020404030301010803" pitchFamily="18" charset="0"/>
              </a:rPr>
              <a:t>What is covered in our Sexual Misconduct Policy?</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09624" y="3649210"/>
            <a:ext cx="10848975" cy="3027813"/>
          </a:xfrm>
        </p:spPr>
        <p:txBody>
          <a:bodyPr>
            <a:normAutofit/>
          </a:bodyPr>
          <a:lstStyle/>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Sexual/Gender Harassment</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Sexual Assault- Fondling</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Sexual Assault- Rape</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Dating/Domestic Violence</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Stalking</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Sexual Exploitation</a:t>
            </a:r>
          </a:p>
        </p:txBody>
      </p:sp>
      <p:pic>
        <p:nvPicPr>
          <p:cNvPr id="6" name="Picture 5">
            <a:extLst>
              <a:ext uri="{FF2B5EF4-FFF2-40B4-BE49-F238E27FC236}">
                <a16:creationId xmlns:a16="http://schemas.microsoft.com/office/drawing/2014/main" id="{04CAD3CF-D4ED-44F5-B268-EFDD230DEDFF}"/>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208583160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Sexual Harassment</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09625" y="2628899"/>
            <a:ext cx="4406143" cy="2169604"/>
          </a:xfrm>
        </p:spPr>
        <p:txBody>
          <a:bodyPr>
            <a:normAutofit/>
          </a:bodyPr>
          <a:lstStyle/>
          <a:p>
            <a:pPr>
              <a:defRPr/>
            </a:pPr>
            <a:r>
              <a:rPr lang="en-US" sz="2800" b="1" u="sng" dirty="0">
                <a:latin typeface="Garamond" panose="02020404030301010803" pitchFamily="18" charset="0"/>
                <a:ea typeface="Adobe Fan Heiti Std B" panose="020B0700000000000000" pitchFamily="34" charset="-128"/>
              </a:rPr>
              <a:t>Unwelcome</a:t>
            </a:r>
            <a:r>
              <a:rPr lang="en-US" sz="2800" dirty="0">
                <a:latin typeface="Garamond" panose="02020404030301010803" pitchFamily="18" charset="0"/>
                <a:ea typeface="Adobe Fan Heiti Std B" panose="020B0700000000000000" pitchFamily="34" charset="-128"/>
              </a:rPr>
              <a:t> verbal, physical or visual conduct that is of a sexual nature</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B4665DC1-3384-4C57-9395-6ADADF1418A8}"/>
              </a:ext>
            </a:extLst>
          </p:cNvPr>
          <p:cNvSpPr txBox="1"/>
          <p:nvPr/>
        </p:nvSpPr>
        <p:spPr>
          <a:xfrm>
            <a:off x="6333688" y="2628899"/>
            <a:ext cx="5176007" cy="2862322"/>
          </a:xfrm>
          <a:prstGeom prst="rect">
            <a:avLst/>
          </a:prstGeom>
          <a:noFill/>
        </p:spPr>
        <p:txBody>
          <a:bodyPr wrap="square" rtlCol="0">
            <a:spAutoFit/>
          </a:bodyPr>
          <a:lstStyle/>
          <a:p>
            <a:r>
              <a:rPr lang="en-US" b="1" u="sng" dirty="0">
                <a:latin typeface="Garamond" panose="02020404030301010803" pitchFamily="18" charset="0"/>
              </a:rPr>
              <a:t>Examples:</a:t>
            </a:r>
          </a:p>
          <a:p>
            <a:pPr marL="285750" indent="-285750">
              <a:buFont typeface="Arial" panose="020B0604020202020204" pitchFamily="34" charset="0"/>
              <a:buChar char="•"/>
            </a:pPr>
            <a:r>
              <a:rPr lang="en-US" dirty="0">
                <a:latin typeface="Garamond" panose="02020404030301010803" pitchFamily="18" charset="0"/>
              </a:rPr>
              <a:t>Repeated requests for dates or sexual favors</a:t>
            </a:r>
          </a:p>
          <a:p>
            <a:pPr marL="285750" indent="-285750">
              <a:buFont typeface="Arial" panose="020B0604020202020204" pitchFamily="34" charset="0"/>
              <a:buChar char="•"/>
            </a:pPr>
            <a:r>
              <a:rPr lang="en-US" dirty="0">
                <a:latin typeface="Garamond" panose="02020404030301010803" pitchFamily="18" charset="0"/>
              </a:rPr>
              <a:t>Inappropriate or lewd comments </a:t>
            </a:r>
          </a:p>
          <a:p>
            <a:pPr marL="285750" indent="-285750">
              <a:buFont typeface="Arial" panose="020B0604020202020204" pitchFamily="34" charset="0"/>
              <a:buChar char="•"/>
            </a:pPr>
            <a:r>
              <a:rPr lang="en-US" dirty="0">
                <a:latin typeface="Garamond" panose="02020404030301010803" pitchFamily="18" charset="0"/>
              </a:rPr>
              <a:t>Saying things about someone or group based on gender identity or sexuality</a:t>
            </a:r>
          </a:p>
          <a:p>
            <a:pPr marL="285750" indent="-285750">
              <a:buFont typeface="Arial" panose="020B0604020202020204" pitchFamily="34" charset="0"/>
              <a:buChar char="•"/>
            </a:pPr>
            <a:r>
              <a:rPr lang="en-US" dirty="0">
                <a:latin typeface="Garamond" panose="02020404030301010803" pitchFamily="18" charset="0"/>
              </a:rPr>
              <a:t>Jokes about sex</a:t>
            </a:r>
          </a:p>
          <a:p>
            <a:pPr marL="285750" indent="-285750">
              <a:buFont typeface="Arial" panose="020B0604020202020204" pitchFamily="34" charset="0"/>
              <a:buChar char="•"/>
            </a:pPr>
            <a:r>
              <a:rPr lang="en-US" dirty="0">
                <a:latin typeface="Garamond" panose="02020404030301010803" pitchFamily="18" charset="0"/>
              </a:rPr>
              <a:t>Gossip about someone’s sex life</a:t>
            </a:r>
          </a:p>
          <a:p>
            <a:pPr marL="285750" indent="-285750">
              <a:buFont typeface="Arial" panose="020B0604020202020204" pitchFamily="34" charset="0"/>
              <a:buChar char="•"/>
            </a:pPr>
            <a:r>
              <a:rPr lang="en-US" dirty="0">
                <a:latin typeface="Garamond" panose="02020404030301010803" pitchFamily="18" charset="0"/>
              </a:rPr>
              <a:t>Emails, texts, messages, videos or photos of a sexual nature</a:t>
            </a:r>
          </a:p>
          <a:p>
            <a:pPr marL="285750" indent="-285750">
              <a:buFont typeface="Arial" panose="020B0604020202020204" pitchFamily="34" charset="0"/>
              <a:buChar char="•"/>
            </a:pPr>
            <a:r>
              <a:rPr lang="en-US" dirty="0">
                <a:latin typeface="Garamond" panose="02020404030301010803" pitchFamily="18" charset="0"/>
              </a:rPr>
              <a:t>Gender-based or sexuality-based names</a:t>
            </a:r>
          </a:p>
        </p:txBody>
      </p:sp>
      <p:pic>
        <p:nvPicPr>
          <p:cNvPr id="6" name="Picture 5">
            <a:extLst>
              <a:ext uri="{FF2B5EF4-FFF2-40B4-BE49-F238E27FC236}">
                <a16:creationId xmlns:a16="http://schemas.microsoft.com/office/drawing/2014/main" id="{C9601116-6A1C-4C66-97B7-18F0B479AA0C}"/>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3573196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Gender Harassment</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09625" y="2628899"/>
            <a:ext cx="4406143" cy="2765222"/>
          </a:xfrm>
        </p:spPr>
        <p:txBody>
          <a:bodyPr>
            <a:normAutofit lnSpcReduction="10000"/>
          </a:bodyPr>
          <a:lstStyle/>
          <a:p>
            <a:pPr>
              <a:defRPr/>
            </a:pPr>
            <a:r>
              <a:rPr lang="en-US" sz="2800" dirty="0">
                <a:latin typeface="Garamond" panose="02020404030301010803" pitchFamily="18" charset="0"/>
                <a:ea typeface="Adobe Fan Heiti Std B" panose="020B0700000000000000" pitchFamily="34" charset="-128"/>
              </a:rPr>
              <a:t>Acts of verbal, nonverbal, graphic, or physical aggression, intimidation, or hostile conduct based on sex, sex-stereotyping, sexual orientation, gender identity or expression</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B4665DC1-3384-4C57-9395-6ADADF1418A8}"/>
              </a:ext>
            </a:extLst>
          </p:cNvPr>
          <p:cNvSpPr txBox="1"/>
          <p:nvPr/>
        </p:nvSpPr>
        <p:spPr>
          <a:xfrm>
            <a:off x="6333688" y="2628899"/>
            <a:ext cx="5176007" cy="2031325"/>
          </a:xfrm>
          <a:prstGeom prst="rect">
            <a:avLst/>
          </a:prstGeom>
          <a:noFill/>
        </p:spPr>
        <p:txBody>
          <a:bodyPr wrap="square" rtlCol="0">
            <a:spAutoFit/>
          </a:bodyPr>
          <a:lstStyle/>
          <a:p>
            <a:r>
              <a:rPr lang="en-US" b="1" u="sng" dirty="0">
                <a:latin typeface="Garamond" panose="02020404030301010803" pitchFamily="18" charset="0"/>
              </a:rPr>
              <a:t>Examples</a:t>
            </a:r>
            <a:r>
              <a:rPr lang="en-US" dirty="0">
                <a:latin typeface="Garamond" panose="02020404030301010803" pitchFamily="18" charset="0"/>
              </a:rPr>
              <a:t>:</a:t>
            </a:r>
          </a:p>
          <a:p>
            <a:pPr marL="285750" indent="-285750">
              <a:buFont typeface="Arial" panose="020B0604020202020204" pitchFamily="34" charset="0"/>
              <a:buChar char="•"/>
            </a:pPr>
            <a:r>
              <a:rPr lang="en-US" dirty="0">
                <a:latin typeface="Garamond" panose="02020404030301010803" pitchFamily="18" charset="0"/>
              </a:rPr>
              <a:t>Exclusion from an activity based on sexual orientation or gender identity</a:t>
            </a:r>
          </a:p>
          <a:p>
            <a:pPr marL="285750" indent="-285750">
              <a:buFont typeface="Arial" panose="020B0604020202020204" pitchFamily="34" charset="0"/>
              <a:buChar char="•"/>
            </a:pPr>
            <a:r>
              <a:rPr lang="en-US" dirty="0">
                <a:latin typeface="Garamond" panose="02020404030301010803" pitchFamily="18" charset="0"/>
              </a:rPr>
              <a:t>Ridicule of a person based on a perceived lack of stereotypical masculinity or femininity </a:t>
            </a:r>
          </a:p>
          <a:p>
            <a:pPr marL="285750" indent="-285750">
              <a:buFont typeface="Arial" panose="020B0604020202020204" pitchFamily="34" charset="0"/>
              <a:buChar char="•"/>
            </a:pPr>
            <a:r>
              <a:rPr lang="en-US" dirty="0">
                <a:latin typeface="Garamond" panose="02020404030301010803" pitchFamily="18" charset="0"/>
              </a:rPr>
              <a:t>Intentionally refusing to use someone’s chosen gender pronoun</a:t>
            </a:r>
          </a:p>
        </p:txBody>
      </p:sp>
      <p:pic>
        <p:nvPicPr>
          <p:cNvPr id="6" name="Picture 5">
            <a:extLst>
              <a:ext uri="{FF2B5EF4-FFF2-40B4-BE49-F238E27FC236}">
                <a16:creationId xmlns:a16="http://schemas.microsoft.com/office/drawing/2014/main" id="{3A8F5C3B-BAFF-47EF-BC14-D7BDE5B5B4DA}"/>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2323891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Sexual Assault</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34791" y="2628899"/>
            <a:ext cx="10976907" cy="477837"/>
          </a:xfrm>
        </p:spPr>
        <p:txBody>
          <a:bodyPr>
            <a:normAutofit/>
          </a:bodyPr>
          <a:lstStyle/>
          <a:p>
            <a:r>
              <a:rPr lang="en-US" dirty="0">
                <a:latin typeface="Garamond" panose="02020404030301010803" pitchFamily="18" charset="0"/>
              </a:rPr>
              <a:t>“</a:t>
            </a:r>
            <a:r>
              <a:rPr lang="en-US" sz="2000" dirty="0">
                <a:latin typeface="Garamond" panose="02020404030301010803" pitchFamily="18" charset="0"/>
              </a:rPr>
              <a:t>Sexual Assault” means sexual act directed at another person that occurs without consent and/or by force</a:t>
            </a:r>
            <a:endParaRPr lang="en-US" dirty="0">
              <a:latin typeface="Garamond" panose="02020404030301010803" pitchFamily="18" charset="0"/>
            </a:endParaRPr>
          </a:p>
        </p:txBody>
      </p:sp>
      <p:sp>
        <p:nvSpPr>
          <p:cNvPr id="4" name="TextBox 3">
            <a:extLst>
              <a:ext uri="{FF2B5EF4-FFF2-40B4-BE49-F238E27FC236}">
                <a16:creationId xmlns:a16="http://schemas.microsoft.com/office/drawing/2014/main" id="{4A51F0E9-5FE5-4620-9260-E3F9FA773ADC}"/>
              </a:ext>
            </a:extLst>
          </p:cNvPr>
          <p:cNvSpPr txBox="1"/>
          <p:nvPr/>
        </p:nvSpPr>
        <p:spPr>
          <a:xfrm>
            <a:off x="834791" y="3179428"/>
            <a:ext cx="4804011" cy="2492990"/>
          </a:xfrm>
          <a:prstGeom prst="rect">
            <a:avLst/>
          </a:prstGeom>
          <a:noFill/>
        </p:spPr>
        <p:txBody>
          <a:bodyPr wrap="square" rtlCol="0">
            <a:spAutoFit/>
          </a:bodyPr>
          <a:lstStyle/>
          <a:p>
            <a:r>
              <a:rPr lang="en-US" sz="2600" b="1" u="sng" dirty="0">
                <a:latin typeface="Garamond" panose="02020404030301010803" pitchFamily="18" charset="0"/>
              </a:rPr>
              <a:t>Non-Consensual Sexual Contact</a:t>
            </a:r>
          </a:p>
          <a:p>
            <a:endParaRPr lang="en-US" sz="2600" dirty="0">
              <a:latin typeface="Garamond" panose="02020404030301010803" pitchFamily="18" charset="0"/>
            </a:endParaRPr>
          </a:p>
          <a:p>
            <a:r>
              <a:rPr lang="en-US" sz="2600" dirty="0">
                <a:latin typeface="Garamond" panose="02020404030301010803" pitchFamily="18" charset="0"/>
              </a:rPr>
              <a:t>The touching of the private body parts of another person (buttocks, groin, breasts), for the purpose of sexual gratification</a:t>
            </a:r>
          </a:p>
        </p:txBody>
      </p:sp>
      <p:sp>
        <p:nvSpPr>
          <p:cNvPr id="6" name="TextBox 5">
            <a:extLst>
              <a:ext uri="{FF2B5EF4-FFF2-40B4-BE49-F238E27FC236}">
                <a16:creationId xmlns:a16="http://schemas.microsoft.com/office/drawing/2014/main" id="{75261635-891F-4033-A93B-0A5230BAED0F}"/>
              </a:ext>
            </a:extLst>
          </p:cNvPr>
          <p:cNvSpPr txBox="1"/>
          <p:nvPr/>
        </p:nvSpPr>
        <p:spPr>
          <a:xfrm>
            <a:off x="7341764" y="3179428"/>
            <a:ext cx="3548543" cy="2893100"/>
          </a:xfrm>
          <a:prstGeom prst="rect">
            <a:avLst/>
          </a:prstGeom>
          <a:noFill/>
        </p:spPr>
        <p:txBody>
          <a:bodyPr wrap="square" rtlCol="0">
            <a:spAutoFit/>
          </a:bodyPr>
          <a:lstStyle/>
          <a:p>
            <a:r>
              <a:rPr lang="en-US" sz="2600" b="1" u="sng" dirty="0">
                <a:latin typeface="Garamond" panose="02020404030301010803" pitchFamily="18" charset="0"/>
              </a:rPr>
              <a:t>Sexual Intercourse</a:t>
            </a:r>
          </a:p>
          <a:p>
            <a:endParaRPr lang="en-US" sz="2600" dirty="0">
              <a:latin typeface="Garamond" panose="02020404030301010803" pitchFamily="18" charset="0"/>
            </a:endParaRPr>
          </a:p>
          <a:p>
            <a:r>
              <a:rPr lang="en-US" sz="2600" dirty="0">
                <a:latin typeface="Garamond" panose="02020404030301010803" pitchFamily="18" charset="0"/>
              </a:rPr>
              <a:t>Anal, oral or vaginal penetration, however slight, by an inanimate object or another’s body part</a:t>
            </a:r>
          </a:p>
        </p:txBody>
      </p:sp>
      <p:pic>
        <p:nvPicPr>
          <p:cNvPr id="7" name="Picture 6">
            <a:extLst>
              <a:ext uri="{FF2B5EF4-FFF2-40B4-BE49-F238E27FC236}">
                <a16:creationId xmlns:a16="http://schemas.microsoft.com/office/drawing/2014/main" id="{4AEFEE5C-D803-4FBA-B9B4-81415D575B10}"/>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328333836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600200"/>
            <a:ext cx="8591550" cy="1033974"/>
          </a:xfrm>
        </p:spPr>
        <p:txBody>
          <a:bodyPr/>
          <a:lstStyle/>
          <a:p>
            <a:r>
              <a:rPr lang="en-US" dirty="0">
                <a:latin typeface="Garamond" panose="02020404030301010803" pitchFamily="18" charset="0"/>
              </a:rPr>
              <a:t>Definitions to discuss</a:t>
            </a:r>
          </a:p>
        </p:txBody>
      </p:sp>
      <p:sp>
        <p:nvSpPr>
          <p:cNvPr id="4" name="TextBox 3">
            <a:extLst>
              <a:ext uri="{FF2B5EF4-FFF2-40B4-BE49-F238E27FC236}">
                <a16:creationId xmlns:a16="http://schemas.microsoft.com/office/drawing/2014/main" id="{6022F3F3-6A8B-4A89-BD5C-E9D28BE94B27}"/>
              </a:ext>
            </a:extLst>
          </p:cNvPr>
          <p:cNvSpPr txBox="1"/>
          <p:nvPr/>
        </p:nvSpPr>
        <p:spPr>
          <a:xfrm>
            <a:off x="402672" y="2553049"/>
            <a:ext cx="2567031" cy="3816429"/>
          </a:xfrm>
          <a:prstGeom prst="rect">
            <a:avLst/>
          </a:prstGeom>
          <a:noFill/>
        </p:spPr>
        <p:txBody>
          <a:bodyPr wrap="square" rtlCol="0">
            <a:spAutoFit/>
          </a:bodyPr>
          <a:lstStyle/>
          <a:p>
            <a:r>
              <a:rPr lang="en-US" sz="2200" b="1" u="sng" dirty="0">
                <a:latin typeface="Garamond" panose="02020404030301010803" pitchFamily="18" charset="0"/>
              </a:rPr>
              <a:t>Force</a:t>
            </a:r>
          </a:p>
          <a:p>
            <a:r>
              <a:rPr lang="en-US" sz="2200" dirty="0">
                <a:latin typeface="Garamond" panose="02020404030301010803" pitchFamily="18" charset="0"/>
              </a:rPr>
              <a:t>The use of physical violence and/or physical imposition to gain sexual access</a:t>
            </a:r>
          </a:p>
          <a:p>
            <a:endParaRPr lang="en-US" sz="2200" dirty="0">
              <a:latin typeface="Garamond" panose="02020404030301010803" pitchFamily="18" charset="0"/>
            </a:endParaRPr>
          </a:p>
          <a:p>
            <a:r>
              <a:rPr lang="en-US" sz="2200" dirty="0">
                <a:latin typeface="Garamond" panose="02020404030301010803" pitchFamily="18" charset="0"/>
              </a:rPr>
              <a:t>Includes, threats, intimidation, coercion intended to overcome resistance or produce consent</a:t>
            </a:r>
          </a:p>
        </p:txBody>
      </p:sp>
      <p:sp>
        <p:nvSpPr>
          <p:cNvPr id="6" name="TextBox 5">
            <a:extLst>
              <a:ext uri="{FF2B5EF4-FFF2-40B4-BE49-F238E27FC236}">
                <a16:creationId xmlns:a16="http://schemas.microsoft.com/office/drawing/2014/main" id="{E49CA3CC-A22A-4AAA-83C8-E1E5AEDAE7D0}"/>
              </a:ext>
            </a:extLst>
          </p:cNvPr>
          <p:cNvSpPr txBox="1"/>
          <p:nvPr/>
        </p:nvSpPr>
        <p:spPr>
          <a:xfrm>
            <a:off x="8917496" y="2553049"/>
            <a:ext cx="2952925" cy="4093428"/>
          </a:xfrm>
          <a:prstGeom prst="rect">
            <a:avLst/>
          </a:prstGeom>
          <a:noFill/>
        </p:spPr>
        <p:txBody>
          <a:bodyPr wrap="square" rtlCol="0">
            <a:spAutoFit/>
          </a:bodyPr>
          <a:lstStyle/>
          <a:p>
            <a:r>
              <a:rPr lang="en-US" sz="2200" b="1" u="sng" dirty="0">
                <a:latin typeface="Garamond" panose="02020404030301010803" pitchFamily="18" charset="0"/>
              </a:rPr>
              <a:t>Incapacitation</a:t>
            </a:r>
          </a:p>
          <a:p>
            <a:r>
              <a:rPr lang="en-US" sz="2000" dirty="0">
                <a:latin typeface="Garamond" panose="02020404030301010803" pitchFamily="18" charset="0"/>
              </a:rPr>
              <a:t>Occurs when someone cannot make rational, reasonable decisions because they lack the capacity to give knowing/informed consent</a:t>
            </a:r>
          </a:p>
          <a:p>
            <a:endParaRPr lang="en-US" sz="2000" dirty="0">
              <a:latin typeface="Garamond" panose="02020404030301010803" pitchFamily="18" charset="0"/>
            </a:endParaRPr>
          </a:p>
          <a:p>
            <a:r>
              <a:rPr lang="en-US" sz="2000" dirty="0">
                <a:latin typeface="Garamond" panose="02020404030301010803" pitchFamily="18" charset="0"/>
              </a:rPr>
              <a:t>An individual can be incapable of giving consent because of age or mental or physical incapacity (alcohol or drugs)</a:t>
            </a:r>
          </a:p>
        </p:txBody>
      </p:sp>
      <p:sp>
        <p:nvSpPr>
          <p:cNvPr id="7" name="TextBox 6">
            <a:extLst>
              <a:ext uri="{FF2B5EF4-FFF2-40B4-BE49-F238E27FC236}">
                <a16:creationId xmlns:a16="http://schemas.microsoft.com/office/drawing/2014/main" id="{993FFEA8-AA93-4B03-A1B9-6CB608C0981B}"/>
              </a:ext>
            </a:extLst>
          </p:cNvPr>
          <p:cNvSpPr txBox="1"/>
          <p:nvPr/>
        </p:nvSpPr>
        <p:spPr>
          <a:xfrm>
            <a:off x="5773541" y="2553049"/>
            <a:ext cx="2774841" cy="4124206"/>
          </a:xfrm>
          <a:prstGeom prst="rect">
            <a:avLst/>
          </a:prstGeom>
          <a:noFill/>
        </p:spPr>
        <p:txBody>
          <a:bodyPr wrap="square" rtlCol="0">
            <a:spAutoFit/>
          </a:bodyPr>
          <a:lstStyle/>
          <a:p>
            <a:r>
              <a:rPr lang="en-US" sz="2200" b="1" u="sng" dirty="0">
                <a:latin typeface="Garamond" panose="02020404030301010803" pitchFamily="18" charset="0"/>
              </a:rPr>
              <a:t>Consent</a:t>
            </a:r>
          </a:p>
          <a:p>
            <a:pPr marL="285750" indent="-285750">
              <a:buFontTx/>
              <a:buChar char="-"/>
            </a:pPr>
            <a:r>
              <a:rPr lang="en-US" sz="2000" dirty="0">
                <a:latin typeface="Garamond" panose="02020404030301010803" pitchFamily="18" charset="0"/>
              </a:rPr>
              <a:t>knowing, and</a:t>
            </a:r>
          </a:p>
          <a:p>
            <a:pPr marL="285750" indent="-285750">
              <a:buFontTx/>
              <a:buChar char="-"/>
            </a:pPr>
            <a:r>
              <a:rPr lang="en-US" sz="2000" dirty="0">
                <a:latin typeface="Garamond" panose="02020404030301010803" pitchFamily="18" charset="0"/>
              </a:rPr>
              <a:t>voluntary, and</a:t>
            </a:r>
          </a:p>
          <a:p>
            <a:pPr marL="285750" indent="-285750">
              <a:buFontTx/>
              <a:buChar char="-"/>
            </a:pPr>
            <a:r>
              <a:rPr lang="en-US" sz="2000" dirty="0">
                <a:latin typeface="Garamond" panose="02020404030301010803" pitchFamily="18" charset="0"/>
              </a:rPr>
              <a:t>clear permission</a:t>
            </a:r>
          </a:p>
          <a:p>
            <a:pPr marL="285750" indent="-285750">
              <a:buFontTx/>
              <a:buChar char="-"/>
            </a:pPr>
            <a:r>
              <a:rPr lang="en-US" sz="2000" dirty="0">
                <a:latin typeface="Garamond" panose="02020404030301010803" pitchFamily="18" charset="0"/>
              </a:rPr>
              <a:t>by word or action</a:t>
            </a:r>
          </a:p>
          <a:p>
            <a:pPr marL="285750" indent="-285750">
              <a:buFontTx/>
              <a:buChar char="-"/>
            </a:pPr>
            <a:r>
              <a:rPr lang="en-US" sz="2000" dirty="0">
                <a:latin typeface="Garamond" panose="02020404030301010803" pitchFamily="18" charset="0"/>
              </a:rPr>
              <a:t>to engage in sexual activity</a:t>
            </a:r>
          </a:p>
          <a:p>
            <a:pPr marL="285750" indent="-285750">
              <a:buFontTx/>
              <a:buChar char="-"/>
            </a:pPr>
            <a:endParaRPr lang="en-US" sz="2000" dirty="0">
              <a:latin typeface="Garamond" panose="02020404030301010803" pitchFamily="18" charset="0"/>
            </a:endParaRPr>
          </a:p>
          <a:p>
            <a:r>
              <a:rPr lang="en-US" sz="2000" dirty="0">
                <a:latin typeface="Garamond" panose="02020404030301010803" pitchFamily="18" charset="0"/>
              </a:rPr>
              <a:t>It is the responsibility of each party to determine that the other has consented before engaging in sexual activity</a:t>
            </a:r>
          </a:p>
        </p:txBody>
      </p:sp>
      <p:sp>
        <p:nvSpPr>
          <p:cNvPr id="8" name="TextBox 7">
            <a:extLst>
              <a:ext uri="{FF2B5EF4-FFF2-40B4-BE49-F238E27FC236}">
                <a16:creationId xmlns:a16="http://schemas.microsoft.com/office/drawing/2014/main" id="{4B0B8B19-0664-449D-8489-277AFC60CBA8}"/>
              </a:ext>
            </a:extLst>
          </p:cNvPr>
          <p:cNvSpPr txBox="1"/>
          <p:nvPr/>
        </p:nvSpPr>
        <p:spPr>
          <a:xfrm>
            <a:off x="2969703" y="2553049"/>
            <a:ext cx="2567031" cy="3970318"/>
          </a:xfrm>
          <a:prstGeom prst="rect">
            <a:avLst/>
          </a:prstGeom>
          <a:noFill/>
        </p:spPr>
        <p:txBody>
          <a:bodyPr wrap="square" rtlCol="0">
            <a:spAutoFit/>
          </a:bodyPr>
          <a:lstStyle/>
          <a:p>
            <a:r>
              <a:rPr lang="en-US" sz="2100" b="1" u="sng" dirty="0">
                <a:latin typeface="Garamond" panose="02020404030301010803" pitchFamily="18" charset="0"/>
              </a:rPr>
              <a:t>Coercion</a:t>
            </a:r>
          </a:p>
          <a:p>
            <a:r>
              <a:rPr lang="en-US" sz="2100" dirty="0">
                <a:latin typeface="Garamond" panose="02020404030301010803" pitchFamily="18" charset="0"/>
              </a:rPr>
              <a:t>Unreasonable pressure for sexual activity</a:t>
            </a:r>
          </a:p>
          <a:p>
            <a:endParaRPr lang="en-US" sz="2100" dirty="0">
              <a:latin typeface="Garamond" panose="02020404030301010803" pitchFamily="18" charset="0"/>
            </a:endParaRPr>
          </a:p>
          <a:p>
            <a:r>
              <a:rPr lang="en-US" sz="2100" dirty="0">
                <a:latin typeface="Garamond" panose="02020404030301010803" pitchFamily="18" charset="0"/>
              </a:rPr>
              <a:t>When someone makes clear they do not want to engage in certain sexual activity, that they want to stop or not go past a certain point, continued pressure is coercion</a:t>
            </a:r>
          </a:p>
        </p:txBody>
      </p:sp>
      <p:pic>
        <p:nvPicPr>
          <p:cNvPr id="9" name="Picture 8">
            <a:extLst>
              <a:ext uri="{FF2B5EF4-FFF2-40B4-BE49-F238E27FC236}">
                <a16:creationId xmlns:a16="http://schemas.microsoft.com/office/drawing/2014/main" id="{64654562-1E8B-4B9E-927D-36EC2E081DA7}"/>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3001743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fontScale="90000"/>
          </a:bodyPr>
          <a:lstStyle/>
          <a:p>
            <a:r>
              <a:rPr lang="en-US" dirty="0">
                <a:latin typeface="Garamond" panose="02020404030301010803" pitchFamily="18" charset="0"/>
              </a:rPr>
              <a:t>Dating and Domestic Violence</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09624" y="2628900"/>
            <a:ext cx="3384871" cy="3461508"/>
          </a:xfrm>
        </p:spPr>
        <p:txBody>
          <a:bodyPr>
            <a:normAutofit/>
          </a:bodyPr>
          <a:lstStyle/>
          <a:p>
            <a:pPr>
              <a:defRPr/>
            </a:pPr>
            <a:r>
              <a:rPr lang="en-US" sz="2800" dirty="0">
                <a:latin typeface="Garamond" panose="02020404030301010803" pitchFamily="18" charset="0"/>
                <a:ea typeface="Adobe Fan Heiti Std B" panose="020B0700000000000000" pitchFamily="34" charset="-128"/>
              </a:rPr>
              <a:t>Violence or abuse, verbal or physical, by a person in an intimate relationship with another</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CEDC86DD-D274-410C-9ABC-38B8EC4EBEA0}"/>
              </a:ext>
            </a:extLst>
          </p:cNvPr>
          <p:cNvSpPr txBox="1"/>
          <p:nvPr/>
        </p:nvSpPr>
        <p:spPr>
          <a:xfrm>
            <a:off x="6535024" y="2692866"/>
            <a:ext cx="3856751" cy="2585323"/>
          </a:xfrm>
          <a:prstGeom prst="rect">
            <a:avLst/>
          </a:prstGeom>
          <a:noFill/>
        </p:spPr>
        <p:txBody>
          <a:bodyPr wrap="square" rtlCol="0">
            <a:spAutoFit/>
          </a:bodyPr>
          <a:lstStyle/>
          <a:p>
            <a:r>
              <a:rPr lang="en-US" b="1" u="sng" dirty="0">
                <a:latin typeface="Garamond" panose="02020404030301010803" pitchFamily="18" charset="0"/>
              </a:rPr>
              <a:t>Examples:</a:t>
            </a:r>
          </a:p>
          <a:p>
            <a:pPr marL="285750" indent="-285750">
              <a:buFont typeface="Arial" panose="020B0604020202020204" pitchFamily="34" charset="0"/>
              <a:buChar char="•"/>
            </a:pPr>
            <a:r>
              <a:rPr lang="en-US" dirty="0">
                <a:latin typeface="Garamond" panose="02020404030301010803" pitchFamily="18" charset="0"/>
              </a:rPr>
              <a:t>Manipulation</a:t>
            </a:r>
          </a:p>
          <a:p>
            <a:pPr marL="285750" indent="-285750">
              <a:buFont typeface="Arial" panose="020B0604020202020204" pitchFamily="34" charset="0"/>
              <a:buChar char="•"/>
            </a:pPr>
            <a:r>
              <a:rPr lang="en-US" dirty="0">
                <a:latin typeface="Garamond" panose="02020404030301010803" pitchFamily="18" charset="0"/>
              </a:rPr>
              <a:t>Physical violence</a:t>
            </a:r>
          </a:p>
          <a:p>
            <a:pPr marL="285750" indent="-285750">
              <a:buFont typeface="Arial" panose="020B0604020202020204" pitchFamily="34" charset="0"/>
              <a:buChar char="•"/>
            </a:pPr>
            <a:r>
              <a:rPr lang="en-US" dirty="0">
                <a:latin typeface="Garamond" panose="02020404030301010803" pitchFamily="18" charset="0"/>
              </a:rPr>
              <a:t>Controlling behavior</a:t>
            </a:r>
          </a:p>
          <a:p>
            <a:pPr marL="285750" indent="-285750">
              <a:buFont typeface="Arial" panose="020B0604020202020204" pitchFamily="34" charset="0"/>
              <a:buChar char="•"/>
            </a:pPr>
            <a:r>
              <a:rPr lang="en-US" dirty="0">
                <a:latin typeface="Garamond" panose="02020404030301010803" pitchFamily="18" charset="0"/>
              </a:rPr>
              <a:t>Threat of physical violence</a:t>
            </a:r>
          </a:p>
          <a:p>
            <a:pPr marL="285750" indent="-285750">
              <a:buFont typeface="Arial" panose="020B0604020202020204" pitchFamily="34" charset="0"/>
              <a:buChar char="•"/>
            </a:pPr>
            <a:r>
              <a:rPr lang="en-US" dirty="0">
                <a:latin typeface="Garamond" panose="02020404030301010803" pitchFamily="18" charset="0"/>
              </a:rPr>
              <a:t>Isolation</a:t>
            </a:r>
          </a:p>
          <a:p>
            <a:pPr marL="285750" indent="-285750">
              <a:buFont typeface="Arial" panose="020B0604020202020204" pitchFamily="34" charset="0"/>
              <a:buChar char="•"/>
            </a:pPr>
            <a:endParaRPr lang="en-US" dirty="0">
              <a:latin typeface="Garamond" panose="02020404030301010803" pitchFamily="18" charset="0"/>
            </a:endParaRPr>
          </a:p>
          <a:p>
            <a:r>
              <a:rPr lang="en-US" dirty="0">
                <a:latin typeface="Garamond" panose="02020404030301010803" pitchFamily="18" charset="0"/>
              </a:rPr>
              <a:t>Abuse can be emotional, verbal, physical or sexual</a:t>
            </a:r>
          </a:p>
        </p:txBody>
      </p:sp>
      <p:pic>
        <p:nvPicPr>
          <p:cNvPr id="6" name="Picture 5">
            <a:extLst>
              <a:ext uri="{FF2B5EF4-FFF2-40B4-BE49-F238E27FC236}">
                <a16:creationId xmlns:a16="http://schemas.microsoft.com/office/drawing/2014/main" id="{3E720C76-4489-4F73-B6C9-8AD6657C006F}"/>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2835896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a:bodyPr>
          <a:lstStyle/>
          <a:p>
            <a:r>
              <a:rPr lang="en-US" dirty="0">
                <a:latin typeface="Garamond" panose="02020404030301010803" pitchFamily="18" charset="0"/>
              </a:rPr>
              <a:t>Stalking</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09624" y="2628900"/>
            <a:ext cx="3384871" cy="3461508"/>
          </a:xfrm>
        </p:spPr>
        <p:txBody>
          <a:bodyPr>
            <a:normAutofit/>
          </a:bodyPr>
          <a:lstStyle/>
          <a:p>
            <a:pPr>
              <a:defRPr/>
            </a:pPr>
            <a:r>
              <a:rPr lang="en-US" sz="2800" dirty="0">
                <a:latin typeface="Garamond" panose="02020404030301010803" pitchFamily="18" charset="0"/>
                <a:ea typeface="Adobe Fan Heiti Std B" panose="020B0700000000000000" pitchFamily="34" charset="-128"/>
              </a:rPr>
              <a:t>A course or pattern of conduct that would cause a reasonable person to fear for their safety or the safety of others or to suffer substantial emotional distress</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CEDC86DD-D274-410C-9ABC-38B8EC4EBEA0}"/>
              </a:ext>
            </a:extLst>
          </p:cNvPr>
          <p:cNvSpPr txBox="1"/>
          <p:nvPr/>
        </p:nvSpPr>
        <p:spPr>
          <a:xfrm>
            <a:off x="6535024" y="2692866"/>
            <a:ext cx="3917659" cy="3970318"/>
          </a:xfrm>
          <a:prstGeom prst="rect">
            <a:avLst/>
          </a:prstGeom>
          <a:noFill/>
        </p:spPr>
        <p:txBody>
          <a:bodyPr wrap="square" rtlCol="0">
            <a:spAutoFit/>
          </a:bodyPr>
          <a:lstStyle/>
          <a:p>
            <a:r>
              <a:rPr lang="en-US" b="1" u="sng" dirty="0">
                <a:latin typeface="Garamond" panose="02020404030301010803" pitchFamily="18" charset="0"/>
              </a:rPr>
              <a:t>Examples:</a:t>
            </a:r>
          </a:p>
          <a:p>
            <a:pPr marL="285750" indent="-285750">
              <a:buFont typeface="Arial" panose="020B0604020202020204" pitchFamily="34" charset="0"/>
              <a:buChar char="•"/>
            </a:pPr>
            <a:r>
              <a:rPr lang="en-US" dirty="0">
                <a:latin typeface="Garamond" panose="02020404030301010803" pitchFamily="18" charset="0"/>
              </a:rPr>
              <a:t>Verbal threats and/or intimidation</a:t>
            </a:r>
          </a:p>
          <a:p>
            <a:pPr marL="285750" indent="-285750">
              <a:buFont typeface="Arial" panose="020B0604020202020204" pitchFamily="34" charset="0"/>
              <a:buChar char="•"/>
            </a:pPr>
            <a:r>
              <a:rPr lang="en-US" dirty="0">
                <a:latin typeface="Garamond" panose="02020404030301010803" pitchFamily="18" charset="0"/>
              </a:rPr>
              <a:t>Following a person</a:t>
            </a:r>
          </a:p>
          <a:p>
            <a:pPr marL="285750" indent="-285750">
              <a:buFont typeface="Arial" panose="020B0604020202020204" pitchFamily="34" charset="0"/>
              <a:buChar char="•"/>
            </a:pPr>
            <a:r>
              <a:rPr lang="en-US" dirty="0">
                <a:latin typeface="Garamond" panose="02020404030301010803" pitchFamily="18" charset="0"/>
              </a:rPr>
              <a:t>Waiting outside residence, school or work</a:t>
            </a:r>
          </a:p>
          <a:p>
            <a:pPr marL="285750" indent="-285750">
              <a:buFont typeface="Arial" panose="020B0604020202020204" pitchFamily="34" charset="0"/>
              <a:buChar char="•"/>
            </a:pPr>
            <a:r>
              <a:rPr lang="en-US" dirty="0">
                <a:latin typeface="Garamond" panose="02020404030301010803" pitchFamily="18" charset="0"/>
              </a:rPr>
              <a:t>Sending unwanted notes, pictures, etc.</a:t>
            </a:r>
          </a:p>
          <a:p>
            <a:pPr marL="285750" indent="-285750">
              <a:buFont typeface="Arial" panose="020B0604020202020204" pitchFamily="34" charset="0"/>
              <a:buChar char="•"/>
            </a:pPr>
            <a:r>
              <a:rPr lang="en-US" dirty="0">
                <a:latin typeface="Garamond" panose="02020404030301010803" pitchFamily="18" charset="0"/>
              </a:rPr>
              <a:t>Repeated messages and/or phone calls</a:t>
            </a:r>
          </a:p>
          <a:p>
            <a:pPr marL="285750" indent="-285750">
              <a:buFont typeface="Arial" panose="020B0604020202020204" pitchFamily="34" charset="0"/>
              <a:buChar char="•"/>
            </a:pPr>
            <a:r>
              <a:rPr lang="en-US" dirty="0">
                <a:latin typeface="Garamond" panose="02020404030301010803" pitchFamily="18" charset="0"/>
              </a:rPr>
              <a:t>Using technology (emails, texts, social media)</a:t>
            </a:r>
          </a:p>
          <a:p>
            <a:pPr marL="285750" indent="-285750">
              <a:buFont typeface="Arial" panose="020B0604020202020204" pitchFamily="34" charset="0"/>
              <a:buChar char="•"/>
            </a:pPr>
            <a:endParaRPr lang="en-US" dirty="0">
              <a:latin typeface="Garamond" panose="02020404030301010803" pitchFamily="18" charset="0"/>
            </a:endParaRPr>
          </a:p>
          <a:p>
            <a:r>
              <a:rPr lang="en-US" dirty="0">
                <a:latin typeface="Garamond" panose="02020404030301010803" pitchFamily="18" charset="0"/>
              </a:rPr>
              <a:t>“reasonable person”- a person using average care, intelligence and judgement in the known circumstance (similar circumstance and with similar identities)</a:t>
            </a:r>
          </a:p>
        </p:txBody>
      </p:sp>
      <p:pic>
        <p:nvPicPr>
          <p:cNvPr id="7" name="Picture 6">
            <a:extLst>
              <a:ext uri="{FF2B5EF4-FFF2-40B4-BE49-F238E27FC236}">
                <a16:creationId xmlns:a16="http://schemas.microsoft.com/office/drawing/2014/main" id="{68E8CE43-4E85-4758-A014-C1956B8CBAB2}"/>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3447494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a:bodyPr>
          <a:lstStyle/>
          <a:p>
            <a:r>
              <a:rPr lang="en-US" dirty="0">
                <a:latin typeface="Garamond" panose="02020404030301010803" pitchFamily="18" charset="0"/>
              </a:rPr>
              <a:t>Sexual Exploitation</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09624" y="2628900"/>
            <a:ext cx="3384871" cy="3461508"/>
          </a:xfrm>
        </p:spPr>
        <p:txBody>
          <a:bodyPr>
            <a:normAutofit/>
          </a:bodyPr>
          <a:lstStyle/>
          <a:p>
            <a:pPr>
              <a:defRPr/>
            </a:pPr>
            <a:r>
              <a:rPr lang="en-US" sz="2800" dirty="0">
                <a:latin typeface="Garamond" panose="02020404030301010803" pitchFamily="18" charset="0"/>
                <a:ea typeface="Adobe Fan Heiti Std B" panose="020B0700000000000000" pitchFamily="34" charset="-128"/>
              </a:rPr>
              <a:t>Taking non-consensual or abusive advantage of another person for one’s own advantage or benefit or to benefit or advantage anyone other than the person being exploited</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CEDC86DD-D274-410C-9ABC-38B8EC4EBEA0}"/>
              </a:ext>
            </a:extLst>
          </p:cNvPr>
          <p:cNvSpPr txBox="1"/>
          <p:nvPr/>
        </p:nvSpPr>
        <p:spPr>
          <a:xfrm>
            <a:off x="6535024" y="2692866"/>
            <a:ext cx="3917659" cy="2585323"/>
          </a:xfrm>
          <a:prstGeom prst="rect">
            <a:avLst/>
          </a:prstGeom>
          <a:noFill/>
        </p:spPr>
        <p:txBody>
          <a:bodyPr wrap="square" rtlCol="0">
            <a:spAutoFit/>
          </a:bodyPr>
          <a:lstStyle/>
          <a:p>
            <a:r>
              <a:rPr lang="en-US" b="1" u="sng" dirty="0">
                <a:latin typeface="Garamond" panose="02020404030301010803" pitchFamily="18" charset="0"/>
              </a:rPr>
              <a:t>Examples:</a:t>
            </a:r>
          </a:p>
          <a:p>
            <a:pPr marL="285750" indent="-285750">
              <a:buFont typeface="Arial" panose="020B0604020202020204" pitchFamily="34" charset="0"/>
              <a:buChar char="•"/>
            </a:pPr>
            <a:r>
              <a:rPr lang="en-US" dirty="0">
                <a:latin typeface="Garamond" panose="02020404030301010803" pitchFamily="18" charset="0"/>
              </a:rPr>
              <a:t>Non-consensual observation of nudity or sexual activity</a:t>
            </a:r>
          </a:p>
          <a:p>
            <a:pPr marL="742950" lvl="1" indent="-285750">
              <a:buFont typeface="Arial" panose="020B0604020202020204" pitchFamily="34" charset="0"/>
              <a:buChar char="•"/>
            </a:pPr>
            <a:r>
              <a:rPr lang="en-US" dirty="0">
                <a:latin typeface="Garamond" panose="02020404030301010803" pitchFamily="18" charset="0"/>
              </a:rPr>
              <a:t>Direct observation</a:t>
            </a:r>
          </a:p>
          <a:p>
            <a:pPr marL="742950" lvl="1" indent="-285750">
              <a:buFont typeface="Arial" panose="020B0604020202020204" pitchFamily="34" charset="0"/>
              <a:buChar char="•"/>
            </a:pPr>
            <a:r>
              <a:rPr lang="en-US" dirty="0">
                <a:latin typeface="Garamond" panose="02020404030301010803" pitchFamily="18" charset="0"/>
              </a:rPr>
              <a:t>Digital observation</a:t>
            </a:r>
          </a:p>
          <a:p>
            <a:pPr marL="742950" lvl="1" indent="-285750">
              <a:buFont typeface="Arial" panose="020B0604020202020204" pitchFamily="34" charset="0"/>
              <a:buChar char="•"/>
            </a:pPr>
            <a:r>
              <a:rPr lang="en-US" dirty="0">
                <a:latin typeface="Garamond" panose="02020404030301010803" pitchFamily="18" charset="0"/>
              </a:rPr>
              <a:t>Video/audio recording</a:t>
            </a:r>
          </a:p>
          <a:p>
            <a:pPr marL="285750" indent="-285750">
              <a:buFont typeface="Arial" panose="020B0604020202020204" pitchFamily="34" charset="0"/>
              <a:buChar char="•"/>
            </a:pPr>
            <a:r>
              <a:rPr lang="en-US" dirty="0">
                <a:latin typeface="Garamond" panose="02020404030301010803" pitchFamily="18" charset="0"/>
              </a:rPr>
              <a:t>Unauthorized sharing or distribution of digital, video or audio recording</a:t>
            </a:r>
          </a:p>
          <a:p>
            <a:pPr marL="285750" indent="-285750">
              <a:buFont typeface="Arial" panose="020B0604020202020204" pitchFamily="34" charset="0"/>
              <a:buChar char="•"/>
            </a:pPr>
            <a:r>
              <a:rPr lang="en-US" dirty="0">
                <a:latin typeface="Garamond" panose="02020404030301010803" pitchFamily="18" charset="0"/>
              </a:rPr>
              <a:t>Invasion of sexual privacy</a:t>
            </a:r>
          </a:p>
        </p:txBody>
      </p:sp>
      <p:pic>
        <p:nvPicPr>
          <p:cNvPr id="6" name="Picture 5">
            <a:extLst>
              <a:ext uri="{FF2B5EF4-FFF2-40B4-BE49-F238E27FC236}">
                <a16:creationId xmlns:a16="http://schemas.microsoft.com/office/drawing/2014/main" id="{F5FDAAFF-5B0D-4200-B330-E4EF5552D0CD}"/>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2885724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fontScale="90000"/>
          </a:bodyPr>
          <a:lstStyle/>
          <a:p>
            <a:r>
              <a:rPr lang="en-US" dirty="0">
                <a:latin typeface="Garamond" panose="02020404030301010803" pitchFamily="18" charset="0"/>
              </a:rPr>
              <a:t>Pregnancy Accommodations</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09624" y="2628900"/>
            <a:ext cx="3384871" cy="2480310"/>
          </a:xfrm>
        </p:spPr>
        <p:txBody>
          <a:bodyPr>
            <a:normAutofit/>
          </a:bodyPr>
          <a:lstStyle/>
          <a:p>
            <a:pPr>
              <a:defRPr/>
            </a:pPr>
            <a:r>
              <a:rPr lang="en-US" sz="2800" dirty="0">
                <a:latin typeface="Garamond" panose="02020404030301010803" pitchFamily="18" charset="0"/>
                <a:ea typeface="Adobe Fan Heiti Std B" panose="020B0700000000000000" pitchFamily="34" charset="-128"/>
              </a:rPr>
              <a:t>Title IX protection extends to students who are pregnant or have experienced a pregnancy-related condition</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CEDC86DD-D274-410C-9ABC-38B8EC4EBEA0}"/>
              </a:ext>
            </a:extLst>
          </p:cNvPr>
          <p:cNvSpPr txBox="1"/>
          <p:nvPr/>
        </p:nvSpPr>
        <p:spPr>
          <a:xfrm>
            <a:off x="6535024" y="2692866"/>
            <a:ext cx="4847352" cy="2308324"/>
          </a:xfrm>
          <a:prstGeom prst="rect">
            <a:avLst/>
          </a:prstGeom>
          <a:noFill/>
        </p:spPr>
        <p:txBody>
          <a:bodyPr wrap="square" rtlCol="0">
            <a:spAutoFit/>
          </a:bodyPr>
          <a:lstStyle/>
          <a:p>
            <a:r>
              <a:rPr lang="en-US" b="1" u="sng" dirty="0">
                <a:latin typeface="Garamond" panose="02020404030301010803" pitchFamily="18" charset="0"/>
              </a:rPr>
              <a:t>Pregnancy-related conditions include:</a:t>
            </a:r>
          </a:p>
          <a:p>
            <a:pPr marL="285750" indent="-285750">
              <a:buFont typeface="Arial" panose="020B0604020202020204" pitchFamily="34" charset="0"/>
              <a:buChar char="•"/>
            </a:pPr>
            <a:r>
              <a:rPr lang="en-US" dirty="0">
                <a:latin typeface="Garamond" panose="02020404030301010803" pitchFamily="18" charset="0"/>
              </a:rPr>
              <a:t>Pregnancy</a:t>
            </a:r>
          </a:p>
          <a:p>
            <a:pPr marL="285750" indent="-285750">
              <a:buFont typeface="Arial" panose="020B0604020202020204" pitchFamily="34" charset="0"/>
              <a:buChar char="•"/>
            </a:pPr>
            <a:r>
              <a:rPr lang="en-US" dirty="0">
                <a:latin typeface="Garamond" panose="02020404030301010803" pitchFamily="18" charset="0"/>
              </a:rPr>
              <a:t>Childbirth</a:t>
            </a:r>
          </a:p>
          <a:p>
            <a:pPr marL="285750" indent="-285750">
              <a:buFont typeface="Arial" panose="020B0604020202020204" pitchFamily="34" charset="0"/>
              <a:buChar char="•"/>
            </a:pPr>
            <a:r>
              <a:rPr lang="en-US" dirty="0">
                <a:latin typeface="Garamond" panose="02020404030301010803" pitchFamily="18" charset="0"/>
              </a:rPr>
              <a:t>False pregnancy</a:t>
            </a:r>
          </a:p>
          <a:p>
            <a:pPr marL="285750" indent="-285750">
              <a:buFont typeface="Arial" panose="020B0604020202020204" pitchFamily="34" charset="0"/>
              <a:buChar char="•"/>
            </a:pPr>
            <a:r>
              <a:rPr lang="en-US" dirty="0">
                <a:latin typeface="Garamond" panose="02020404030301010803" pitchFamily="18" charset="0"/>
              </a:rPr>
              <a:t>Miscarriage</a:t>
            </a:r>
          </a:p>
          <a:p>
            <a:pPr marL="285750" indent="-285750">
              <a:buFont typeface="Arial" panose="020B0604020202020204" pitchFamily="34" charset="0"/>
              <a:buChar char="•"/>
            </a:pPr>
            <a:r>
              <a:rPr lang="en-US" dirty="0">
                <a:latin typeface="Garamond" panose="02020404030301010803" pitchFamily="18" charset="0"/>
              </a:rPr>
              <a:t>Termination of a pregnancy</a:t>
            </a:r>
          </a:p>
          <a:p>
            <a:pPr marL="285750" indent="-285750">
              <a:buFont typeface="Arial" panose="020B0604020202020204" pitchFamily="34" charset="0"/>
              <a:buChar char="•"/>
            </a:pPr>
            <a:r>
              <a:rPr lang="en-US" dirty="0">
                <a:latin typeface="Garamond" panose="02020404030301010803" pitchFamily="18" charset="0"/>
              </a:rPr>
              <a:t>Conditions arising in connection with pregnancy</a:t>
            </a:r>
          </a:p>
          <a:p>
            <a:pPr marL="285750" indent="-285750">
              <a:buFont typeface="Arial" panose="020B0604020202020204" pitchFamily="34" charset="0"/>
              <a:buChar char="•"/>
            </a:pPr>
            <a:r>
              <a:rPr lang="en-US" dirty="0">
                <a:latin typeface="Garamond" panose="02020404030301010803" pitchFamily="18" charset="0"/>
              </a:rPr>
              <a:t>Recovery from any of the above conditions</a:t>
            </a:r>
          </a:p>
        </p:txBody>
      </p:sp>
      <p:sp>
        <p:nvSpPr>
          <p:cNvPr id="6" name="TextBox 5">
            <a:extLst>
              <a:ext uri="{FF2B5EF4-FFF2-40B4-BE49-F238E27FC236}">
                <a16:creationId xmlns:a16="http://schemas.microsoft.com/office/drawing/2014/main" id="{6DE4188D-754B-4634-B7B2-71B3F728DCDD}"/>
              </a:ext>
            </a:extLst>
          </p:cNvPr>
          <p:cNvSpPr txBox="1"/>
          <p:nvPr/>
        </p:nvSpPr>
        <p:spPr>
          <a:xfrm>
            <a:off x="809624" y="5266885"/>
            <a:ext cx="10666096" cy="1107996"/>
          </a:xfrm>
          <a:prstGeom prst="rect">
            <a:avLst/>
          </a:prstGeom>
          <a:noFill/>
        </p:spPr>
        <p:txBody>
          <a:bodyPr wrap="square" rtlCol="0">
            <a:spAutoFit/>
          </a:bodyPr>
          <a:lstStyle/>
          <a:p>
            <a:pPr algn="ctr"/>
            <a:r>
              <a:rPr lang="en-US" sz="2200" dirty="0">
                <a:latin typeface="Garamond" panose="02020404030301010803" pitchFamily="18" charset="0"/>
              </a:rPr>
              <a:t>All accommodation requests go through the Office of Equity and Compliance</a:t>
            </a:r>
            <a:endParaRPr lang="en-US" sz="2200" b="1" dirty="0">
              <a:latin typeface="Garamond" panose="02020404030301010803" pitchFamily="18" charset="0"/>
            </a:endParaRPr>
          </a:p>
          <a:p>
            <a:pPr algn="ctr"/>
            <a:endParaRPr lang="en-US" sz="2200" dirty="0">
              <a:latin typeface="Garamond" panose="02020404030301010803" pitchFamily="18" charset="0"/>
            </a:endParaRPr>
          </a:p>
          <a:p>
            <a:pPr algn="ctr"/>
            <a:r>
              <a:rPr lang="en-US" sz="2200" dirty="0">
                <a:latin typeface="Garamond" panose="02020404030301010803" pitchFamily="18" charset="0"/>
              </a:rPr>
              <a:t>Reasonable accommodations will be provided by the university. </a:t>
            </a:r>
          </a:p>
        </p:txBody>
      </p:sp>
      <p:pic>
        <p:nvPicPr>
          <p:cNvPr id="7" name="Picture 6">
            <a:extLst>
              <a:ext uri="{FF2B5EF4-FFF2-40B4-BE49-F238E27FC236}">
                <a16:creationId xmlns:a16="http://schemas.microsoft.com/office/drawing/2014/main" id="{03CAA1B9-7F6B-4A6B-A932-1CF6E4A91824}"/>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40769887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Requirements</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511728" y="2628900"/>
            <a:ext cx="11216082" cy="869310"/>
          </a:xfrm>
        </p:spPr>
        <p:txBody>
          <a:bodyPr>
            <a:normAutofit/>
          </a:bodyPr>
          <a:lstStyle/>
          <a:p>
            <a:pPr>
              <a:defRPr/>
            </a:pPr>
            <a:r>
              <a:rPr lang="en-US" dirty="0">
                <a:latin typeface="Garamond" panose="02020404030301010803" pitchFamily="18" charset="0"/>
              </a:rPr>
              <a:t>Once the TIXC has either actual or constructive notice of sexual harassment/sexual misconduct, the school must: </a:t>
            </a:r>
          </a:p>
        </p:txBody>
      </p:sp>
      <p:sp>
        <p:nvSpPr>
          <p:cNvPr id="6" name="TextBox 5">
            <a:extLst>
              <a:ext uri="{FF2B5EF4-FFF2-40B4-BE49-F238E27FC236}">
                <a16:creationId xmlns:a16="http://schemas.microsoft.com/office/drawing/2014/main" id="{42F1F39D-B5A1-48FA-A475-05B6CB8E98E7}"/>
              </a:ext>
            </a:extLst>
          </p:cNvPr>
          <p:cNvSpPr txBox="1"/>
          <p:nvPr/>
        </p:nvSpPr>
        <p:spPr>
          <a:xfrm>
            <a:off x="682812" y="3326581"/>
            <a:ext cx="6454833" cy="3170099"/>
          </a:xfrm>
          <a:prstGeom prst="rect">
            <a:avLst/>
          </a:prstGeom>
          <a:noFill/>
        </p:spPr>
        <p:txBody>
          <a:bodyPr wrap="square" rtlCol="0">
            <a:spAutoFit/>
          </a:bodyPr>
          <a:lstStyle/>
          <a:p>
            <a:r>
              <a:rPr lang="en-US" sz="2500" b="1" u="sng" dirty="0">
                <a:latin typeface="Garamond" panose="02020404030301010803" pitchFamily="18" charset="0"/>
              </a:rPr>
              <a:t>Take prompt and effective action to:</a:t>
            </a:r>
          </a:p>
          <a:p>
            <a:pPr marL="285750" indent="-285750">
              <a:buFont typeface="Arial" panose="020B0604020202020204" pitchFamily="34" charset="0"/>
              <a:buChar char="•"/>
            </a:pPr>
            <a:r>
              <a:rPr lang="en-US" sz="2500" b="1" dirty="0">
                <a:latin typeface="Garamond" panose="02020404030301010803" pitchFamily="18" charset="0"/>
              </a:rPr>
              <a:t>STOP</a:t>
            </a:r>
            <a:r>
              <a:rPr lang="en-US" sz="2500" dirty="0">
                <a:latin typeface="Garamond" panose="02020404030301010803" pitchFamily="18" charset="0"/>
              </a:rPr>
              <a:t> the harassment;</a:t>
            </a:r>
          </a:p>
          <a:p>
            <a:pPr marL="285750" indent="-285750">
              <a:buFont typeface="Arial" panose="020B0604020202020204" pitchFamily="34" charset="0"/>
              <a:buChar char="•"/>
            </a:pPr>
            <a:r>
              <a:rPr lang="en-US" sz="2500" b="1" dirty="0">
                <a:latin typeface="Garamond" panose="02020404030301010803" pitchFamily="18" charset="0"/>
              </a:rPr>
              <a:t>REMEDY</a:t>
            </a:r>
            <a:r>
              <a:rPr lang="en-US" sz="2500" dirty="0">
                <a:latin typeface="Garamond" panose="02020404030301010803" pitchFamily="18" charset="0"/>
              </a:rPr>
              <a:t> the effects; and</a:t>
            </a:r>
          </a:p>
          <a:p>
            <a:pPr marL="285750" indent="-285750">
              <a:buFont typeface="Arial" panose="020B0604020202020204" pitchFamily="34" charset="0"/>
              <a:buChar char="•"/>
            </a:pPr>
            <a:r>
              <a:rPr lang="en-US" sz="2500" b="1" dirty="0">
                <a:latin typeface="Garamond" panose="02020404030301010803" pitchFamily="18" charset="0"/>
              </a:rPr>
              <a:t>PREVENT</a:t>
            </a:r>
            <a:r>
              <a:rPr lang="en-US" sz="2500" dirty="0">
                <a:latin typeface="Garamond" panose="02020404030301010803" pitchFamily="18" charset="0"/>
              </a:rPr>
              <a:t> the reoccurrence.</a:t>
            </a:r>
          </a:p>
          <a:p>
            <a:pPr marL="285750" indent="-285750">
              <a:buFont typeface="Arial" panose="020B0604020202020204" pitchFamily="34" charset="0"/>
              <a:buChar char="•"/>
            </a:pPr>
            <a:endParaRPr lang="en-US" sz="2500" dirty="0">
              <a:latin typeface="Garamond" panose="02020404030301010803" pitchFamily="18" charset="0"/>
            </a:endParaRPr>
          </a:p>
          <a:p>
            <a:pPr marL="285750" indent="-285750">
              <a:buFont typeface="Arial" panose="020B0604020202020204" pitchFamily="34" charset="0"/>
              <a:buChar char="•"/>
            </a:pPr>
            <a:r>
              <a:rPr lang="en-US" sz="2500" dirty="0">
                <a:latin typeface="Garamond" panose="02020404030301010803" pitchFamily="18" charset="0"/>
              </a:rPr>
              <a:t>When requested or required, take immediate and appropriate steps to INVESTIGATE what occurred.</a:t>
            </a:r>
          </a:p>
        </p:txBody>
      </p:sp>
      <p:pic>
        <p:nvPicPr>
          <p:cNvPr id="7" name="Picture 6">
            <a:extLst>
              <a:ext uri="{FF2B5EF4-FFF2-40B4-BE49-F238E27FC236}">
                <a16:creationId xmlns:a16="http://schemas.microsoft.com/office/drawing/2014/main" id="{F97A00B2-5CC7-4557-AC07-4EEC49583752}"/>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1456762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689498" y="2103932"/>
            <a:ext cx="10940250" cy="2894196"/>
          </a:xfrm>
        </p:spPr>
        <p:txBody>
          <a:bodyPr>
            <a:noAutofit/>
          </a:bodyPr>
          <a:lstStyle/>
          <a:p>
            <a:r>
              <a:rPr lang="en-US" sz="4400" b="1" u="sng" dirty="0">
                <a:latin typeface="Garamond" panose="02020404030301010803" pitchFamily="18" charset="0"/>
              </a:rPr>
              <a:t>Office of Equity and Compliance</a:t>
            </a:r>
          </a:p>
          <a:p>
            <a:r>
              <a:rPr lang="en-US" dirty="0">
                <a:latin typeface="Garamond" panose="02020404030301010803" pitchFamily="18" charset="0"/>
              </a:rPr>
              <a:t>The OEC is charged with preventing, addressing and stopping all forms of Discrimination and Sexual Misconduct, both on and off campus.</a:t>
            </a:r>
          </a:p>
          <a:p>
            <a:r>
              <a:rPr lang="en-US" dirty="0">
                <a:latin typeface="Garamond" panose="02020404030301010803" pitchFamily="18" charset="0"/>
                <a:ea typeface="Adobe Fan Heiti Std B" panose="020B0700000000000000" pitchFamily="34" charset="-128"/>
              </a:rPr>
              <a:t>_____</a:t>
            </a:r>
          </a:p>
          <a:p>
            <a:r>
              <a:rPr lang="en-US" dirty="0">
                <a:latin typeface="Garamond" panose="02020404030301010803" pitchFamily="18" charset="0"/>
              </a:rPr>
              <a:t>There are many laws that cover Discrimination and Sexual Misconduct  </a:t>
            </a:r>
          </a:p>
          <a:p>
            <a:r>
              <a:rPr lang="en-US" b="1" dirty="0">
                <a:solidFill>
                  <a:schemeClr val="accent1"/>
                </a:solidFill>
                <a:latin typeface="Garamond" panose="02020404030301010803" pitchFamily="18" charset="0"/>
              </a:rPr>
              <a:t>Title VI of the Civil Rights Act of 1964</a:t>
            </a:r>
          </a:p>
          <a:p>
            <a:r>
              <a:rPr lang="en-US" b="1" dirty="0">
                <a:solidFill>
                  <a:schemeClr val="accent1"/>
                </a:solidFill>
                <a:latin typeface="Garamond" panose="02020404030301010803" pitchFamily="18" charset="0"/>
              </a:rPr>
              <a:t>Title VII of the Civil Rights Act of 1964</a:t>
            </a:r>
          </a:p>
          <a:p>
            <a:r>
              <a:rPr lang="en-US" b="1" dirty="0">
                <a:solidFill>
                  <a:schemeClr val="accent1"/>
                </a:solidFill>
                <a:latin typeface="Garamond" panose="02020404030301010803" pitchFamily="18" charset="0"/>
              </a:rPr>
              <a:t>Title IX of the Educational Amendments of 1972</a:t>
            </a:r>
          </a:p>
          <a:p>
            <a:r>
              <a:rPr lang="en-US" dirty="0">
                <a:latin typeface="Garamond" panose="02020404030301010803" pitchFamily="18" charset="0"/>
                <a:ea typeface="Adobe Fan Heiti Std B" panose="020B0700000000000000" pitchFamily="34" charset="-128"/>
              </a:rPr>
              <a:t>In addition to those laws, Mercer University has policies regarding Discrimination and Sexual Misconduct</a:t>
            </a:r>
          </a:p>
          <a:p>
            <a:r>
              <a:rPr lang="en-US" dirty="0">
                <a:latin typeface="Garamond" panose="02020404030301010803" pitchFamily="18" charset="0"/>
                <a:ea typeface="Adobe Fan Heiti Std B" panose="020B0700000000000000" pitchFamily="34" charset="-128"/>
              </a:rPr>
              <a:t>_____</a:t>
            </a:r>
          </a:p>
        </p:txBody>
      </p:sp>
      <p:pic>
        <p:nvPicPr>
          <p:cNvPr id="6" name="Picture 5">
            <a:extLst>
              <a:ext uri="{FF2B5EF4-FFF2-40B4-BE49-F238E27FC236}">
                <a16:creationId xmlns:a16="http://schemas.microsoft.com/office/drawing/2014/main" id="{CE1F9071-6710-4173-9E47-FB2598FEA31F}"/>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96546329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Steps to investigation</a:t>
            </a:r>
          </a:p>
        </p:txBody>
      </p:sp>
      <p:sp>
        <p:nvSpPr>
          <p:cNvPr id="4" name="TextBox 3">
            <a:extLst>
              <a:ext uri="{FF2B5EF4-FFF2-40B4-BE49-F238E27FC236}">
                <a16:creationId xmlns:a16="http://schemas.microsoft.com/office/drawing/2014/main" id="{834005CD-A725-4916-A300-52C1832B4AB4}"/>
              </a:ext>
            </a:extLst>
          </p:cNvPr>
          <p:cNvSpPr txBox="1"/>
          <p:nvPr/>
        </p:nvSpPr>
        <p:spPr>
          <a:xfrm>
            <a:off x="801434" y="2755036"/>
            <a:ext cx="4941116" cy="2862322"/>
          </a:xfrm>
          <a:prstGeom prst="rect">
            <a:avLst/>
          </a:prstGeom>
          <a:noFill/>
        </p:spPr>
        <p:txBody>
          <a:bodyPr wrap="square" rtlCol="0">
            <a:spAutoFit/>
          </a:bodyPr>
          <a:lstStyle/>
          <a:p>
            <a:r>
              <a:rPr lang="en-US" sz="2000" b="1" u="sng" dirty="0">
                <a:latin typeface="Garamond" panose="02020404030301010803" pitchFamily="18" charset="0"/>
              </a:rPr>
              <a:t>Before investigators are contacted:</a:t>
            </a:r>
          </a:p>
          <a:p>
            <a:pPr marL="342900" indent="-342900">
              <a:buFont typeface="Arial" panose="020B0604020202020204" pitchFamily="34" charset="0"/>
              <a:buChar char="•"/>
            </a:pPr>
            <a:r>
              <a:rPr lang="en-US" sz="2000" dirty="0">
                <a:latin typeface="Garamond" panose="02020404030301010803" pitchFamily="18" charset="0"/>
              </a:rPr>
              <a:t>Complainant has met with TIXC to review options and rights</a:t>
            </a:r>
          </a:p>
          <a:p>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Complainant has requested investigation by submitting formal statement</a:t>
            </a:r>
          </a:p>
          <a:p>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Notice has been provided to Respondent and copied to Complainant</a:t>
            </a:r>
          </a:p>
        </p:txBody>
      </p:sp>
      <p:sp>
        <p:nvSpPr>
          <p:cNvPr id="7" name="TextBox 6">
            <a:extLst>
              <a:ext uri="{FF2B5EF4-FFF2-40B4-BE49-F238E27FC236}">
                <a16:creationId xmlns:a16="http://schemas.microsoft.com/office/drawing/2014/main" id="{13807DA5-FE66-45D1-AFE4-CA6879EAEB5D}"/>
              </a:ext>
            </a:extLst>
          </p:cNvPr>
          <p:cNvSpPr txBox="1"/>
          <p:nvPr/>
        </p:nvSpPr>
        <p:spPr>
          <a:xfrm>
            <a:off x="6449452" y="2755036"/>
            <a:ext cx="5136315" cy="3785652"/>
          </a:xfrm>
          <a:prstGeom prst="rect">
            <a:avLst/>
          </a:prstGeom>
          <a:noFill/>
        </p:spPr>
        <p:txBody>
          <a:bodyPr wrap="square" rtlCol="0">
            <a:spAutoFit/>
          </a:bodyPr>
          <a:lstStyle/>
          <a:p>
            <a:r>
              <a:rPr lang="en-US" sz="2000" b="1" u="sng" dirty="0">
                <a:latin typeface="Garamond" panose="02020404030301010803" pitchFamily="18" charset="0"/>
              </a:rPr>
              <a:t>After notice provided:</a:t>
            </a:r>
          </a:p>
          <a:p>
            <a:pPr marL="342900" indent="-342900">
              <a:buFont typeface="Arial" panose="020B0604020202020204" pitchFamily="34" charset="0"/>
              <a:buChar char="•"/>
            </a:pPr>
            <a:r>
              <a:rPr lang="en-US" sz="2000" dirty="0">
                <a:latin typeface="Garamond" panose="02020404030301010803" pitchFamily="18" charset="0"/>
              </a:rPr>
              <a:t>Investigators contacted</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TIXC emails parties notifying them of investigator assignment</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Lead Investigator will contact co-investigator to outline availability</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Lead Investigator will contact parties/witnesses accordingly to schedule for interviews</a:t>
            </a:r>
          </a:p>
        </p:txBody>
      </p:sp>
      <p:pic>
        <p:nvPicPr>
          <p:cNvPr id="6" name="Picture 5">
            <a:extLst>
              <a:ext uri="{FF2B5EF4-FFF2-40B4-BE49-F238E27FC236}">
                <a16:creationId xmlns:a16="http://schemas.microsoft.com/office/drawing/2014/main" id="{5FD4C551-9F99-40BA-A5EB-E16EECF5D07E}"/>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414105440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Interviews</a:t>
            </a:r>
          </a:p>
        </p:txBody>
      </p:sp>
      <p:sp>
        <p:nvSpPr>
          <p:cNvPr id="4" name="TextBox 3">
            <a:extLst>
              <a:ext uri="{FF2B5EF4-FFF2-40B4-BE49-F238E27FC236}">
                <a16:creationId xmlns:a16="http://schemas.microsoft.com/office/drawing/2014/main" id="{834005CD-A725-4916-A300-52C1832B4AB4}"/>
              </a:ext>
            </a:extLst>
          </p:cNvPr>
          <p:cNvSpPr txBox="1"/>
          <p:nvPr/>
        </p:nvSpPr>
        <p:spPr>
          <a:xfrm>
            <a:off x="801434" y="2755035"/>
            <a:ext cx="10523704"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Script of information we must cover with the parties and witnesses</a:t>
            </a:r>
          </a:p>
          <a:p>
            <a:pPr marL="800100" lvl="1" indent="-342900">
              <a:buFont typeface="Arial" panose="020B0604020202020204" pitchFamily="34" charset="0"/>
              <a:buChar char="•"/>
            </a:pPr>
            <a:r>
              <a:rPr lang="en-US" sz="2000" dirty="0">
                <a:latin typeface="Garamond" panose="02020404030301010803" pitchFamily="18" charset="0"/>
              </a:rPr>
              <a:t>Parties are permitted an advisor – witnesses not permitted an advisor</a:t>
            </a:r>
          </a:p>
          <a:p>
            <a:pPr marL="342900" indent="-342900">
              <a:buFont typeface="Arial" panose="020B0604020202020204" pitchFamily="34" charset="0"/>
              <a:buChar char="•"/>
            </a:pPr>
            <a:r>
              <a:rPr lang="en-US" sz="2000" dirty="0">
                <a:latin typeface="Garamond" panose="02020404030301010803" pitchFamily="18" charset="0"/>
              </a:rPr>
              <a:t>We cannot force witness compliance (employees or students)</a:t>
            </a:r>
          </a:p>
          <a:p>
            <a:pPr marL="800100" lvl="1" indent="-342900">
              <a:buFont typeface="Arial" panose="020B0604020202020204" pitchFamily="34" charset="0"/>
              <a:buChar char="•"/>
            </a:pPr>
            <a:r>
              <a:rPr lang="en-US" sz="2000" dirty="0">
                <a:latin typeface="Garamond" panose="02020404030301010803" pitchFamily="18" charset="0"/>
              </a:rPr>
              <a:t>Can only strongly encourage or request</a:t>
            </a:r>
          </a:p>
          <a:p>
            <a:pPr marL="342900" indent="-342900">
              <a:buFont typeface="Arial" panose="020B0604020202020204" pitchFamily="34" charset="0"/>
              <a:buChar char="•"/>
            </a:pPr>
            <a:r>
              <a:rPr lang="en-US" sz="2000" dirty="0">
                <a:latin typeface="Garamond" panose="02020404030301010803" pitchFamily="18" charset="0"/>
              </a:rPr>
              <a:t>Discussion of privacy and how information from investigation will be used</a:t>
            </a:r>
          </a:p>
          <a:p>
            <a:pPr marL="342900" indent="-342900">
              <a:buFont typeface="Arial" panose="020B0604020202020204" pitchFamily="34" charset="0"/>
              <a:buChar char="•"/>
            </a:pPr>
            <a:r>
              <a:rPr lang="en-US" sz="2000" dirty="0">
                <a:latin typeface="Garamond" panose="02020404030301010803" pitchFamily="18" charset="0"/>
              </a:rPr>
              <a:t>What to expect if you’re selected:</a:t>
            </a:r>
          </a:p>
          <a:p>
            <a:pPr marL="800100" lvl="1" indent="-342900">
              <a:buFont typeface="Arial" panose="020B0604020202020204" pitchFamily="34" charset="0"/>
              <a:buChar char="•"/>
            </a:pPr>
            <a:r>
              <a:rPr lang="en-US" sz="2000" dirty="0">
                <a:latin typeface="Garamond" panose="02020404030301010803" pitchFamily="18" charset="0"/>
              </a:rPr>
              <a:t>Lead Investigator will be ready with questions but you should also prepare questions</a:t>
            </a:r>
          </a:p>
          <a:p>
            <a:pPr marL="800100" lvl="1" indent="-342900">
              <a:buFont typeface="Arial" panose="020B0604020202020204" pitchFamily="34" charset="0"/>
              <a:buChar char="•"/>
            </a:pPr>
            <a:r>
              <a:rPr lang="en-US" sz="2000" dirty="0">
                <a:latin typeface="Garamond" panose="02020404030301010803" pitchFamily="18" charset="0"/>
              </a:rPr>
              <a:t>You serve as co-investigator which means you ask questions, are an additional notetaker and review of digital transcribed interview notes</a:t>
            </a:r>
          </a:p>
          <a:p>
            <a:pPr marL="800100" lvl="1" indent="-342900">
              <a:buFont typeface="Arial" panose="020B0604020202020204" pitchFamily="34" charset="0"/>
              <a:buChar char="•"/>
            </a:pPr>
            <a:r>
              <a:rPr lang="en-US" sz="2000" dirty="0">
                <a:latin typeface="Garamond" panose="02020404030301010803" pitchFamily="18" charset="0"/>
              </a:rPr>
              <a:t>Review Draft Investigation Report</a:t>
            </a:r>
          </a:p>
          <a:p>
            <a:pPr marL="800100" lvl="1" indent="-342900">
              <a:buFont typeface="Arial" panose="020B0604020202020204" pitchFamily="34" charset="0"/>
              <a:buChar char="•"/>
            </a:pPr>
            <a:r>
              <a:rPr lang="en-US" sz="2000" dirty="0">
                <a:latin typeface="Garamond" panose="02020404030301010803" pitchFamily="18" charset="0"/>
              </a:rPr>
              <a:t>Assist with edits or additions to Draft Investigation Report</a:t>
            </a:r>
          </a:p>
        </p:txBody>
      </p:sp>
      <p:pic>
        <p:nvPicPr>
          <p:cNvPr id="6" name="Picture 5">
            <a:extLst>
              <a:ext uri="{FF2B5EF4-FFF2-40B4-BE49-F238E27FC236}">
                <a16:creationId xmlns:a16="http://schemas.microsoft.com/office/drawing/2014/main" id="{BD7ED5A6-193C-4B84-9AF3-8ED1AC96EDDC}"/>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248715105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Things to remember</a:t>
            </a:r>
          </a:p>
        </p:txBody>
      </p:sp>
      <p:sp>
        <p:nvSpPr>
          <p:cNvPr id="4" name="TextBox 3">
            <a:extLst>
              <a:ext uri="{FF2B5EF4-FFF2-40B4-BE49-F238E27FC236}">
                <a16:creationId xmlns:a16="http://schemas.microsoft.com/office/drawing/2014/main" id="{834005CD-A725-4916-A300-52C1832B4AB4}"/>
              </a:ext>
            </a:extLst>
          </p:cNvPr>
          <p:cNvSpPr txBox="1"/>
          <p:nvPr/>
        </p:nvSpPr>
        <p:spPr>
          <a:xfrm>
            <a:off x="801434" y="2755035"/>
            <a:ext cx="10523704"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The Complainant and Respondent have equal rights under Mercer’s policy</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Both can request supportive measures</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Allowed to be present during all disciplinary proceedings</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Equal access to all information that will be presented at the hearing</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Both parties can present evidence, ask questions, bring witnesses, and provide impact statements</a:t>
            </a:r>
          </a:p>
        </p:txBody>
      </p:sp>
      <p:pic>
        <p:nvPicPr>
          <p:cNvPr id="6" name="Picture 5">
            <a:extLst>
              <a:ext uri="{FF2B5EF4-FFF2-40B4-BE49-F238E27FC236}">
                <a16:creationId xmlns:a16="http://schemas.microsoft.com/office/drawing/2014/main" id="{105A0713-D643-4B75-BC66-5059B67ABBDD}"/>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404836821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6179875" y="437453"/>
            <a:ext cx="6012125" cy="1160110"/>
          </a:xfrm>
        </p:spPr>
        <p:txBody>
          <a:bodyPr/>
          <a:lstStyle/>
          <a:p>
            <a:r>
              <a:rPr lang="en-US" dirty="0">
                <a:latin typeface="Garamond" panose="02020404030301010803" pitchFamily="18" charset="0"/>
              </a:rPr>
              <a:t>Identifying Bias</a:t>
            </a:r>
          </a:p>
        </p:txBody>
      </p:sp>
      <p:sp>
        <p:nvSpPr>
          <p:cNvPr id="4" name="TextBox 3">
            <a:extLst>
              <a:ext uri="{FF2B5EF4-FFF2-40B4-BE49-F238E27FC236}">
                <a16:creationId xmlns:a16="http://schemas.microsoft.com/office/drawing/2014/main" id="{834005CD-A725-4916-A300-52C1832B4AB4}"/>
              </a:ext>
            </a:extLst>
          </p:cNvPr>
          <p:cNvSpPr txBox="1"/>
          <p:nvPr/>
        </p:nvSpPr>
        <p:spPr>
          <a:xfrm>
            <a:off x="757046" y="1742981"/>
            <a:ext cx="10523704"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Humans rely on their own life experiences</a:t>
            </a:r>
          </a:p>
          <a:p>
            <a:pPr marL="800100" lvl="1" indent="-342900">
              <a:buFont typeface="Arial" panose="020B0604020202020204" pitchFamily="34" charset="0"/>
              <a:buChar char="•"/>
            </a:pPr>
            <a:r>
              <a:rPr lang="en-US" sz="2000" dirty="0">
                <a:latin typeface="Garamond" panose="02020404030301010803" pitchFamily="18" charset="0"/>
              </a:rPr>
              <a:t>What you think something may look like may be different than what someone else identifies it as</a:t>
            </a:r>
          </a:p>
          <a:p>
            <a:pPr marL="800100" lvl="1" indent="-342900">
              <a:buFont typeface="Arial" panose="020B0604020202020204" pitchFamily="34" charset="0"/>
              <a:buChar char="•"/>
            </a:pPr>
            <a:r>
              <a:rPr lang="en-US" sz="2000" dirty="0">
                <a:latin typeface="Garamond" panose="02020404030301010803" pitchFamily="18" charset="0"/>
                <a:hlinkClick r:id="rId2"/>
              </a:rPr>
              <a:t>video</a:t>
            </a:r>
            <a:endParaRPr lang="en-US" sz="2000" dirty="0">
              <a:latin typeface="Garamond" panose="02020404030301010803" pitchFamily="18" charset="0"/>
            </a:endParaRPr>
          </a:p>
          <a:p>
            <a:pPr marL="800100" lvl="1" indent="-342900">
              <a:buFont typeface="Arial" panose="020B0604020202020204" pitchFamily="34" charset="0"/>
              <a:buChar char="•"/>
            </a:pPr>
            <a:r>
              <a:rPr lang="en-US" sz="2000" dirty="0">
                <a:latin typeface="Garamond" panose="02020404030301010803" pitchFamily="18" charset="0"/>
              </a:rPr>
              <a:t>What does flirting vs. being kind look like?</a:t>
            </a:r>
          </a:p>
          <a:p>
            <a:pPr marL="800100" lvl="1" indent="-342900">
              <a:buFont typeface="Arial" panose="020B0604020202020204" pitchFamily="34" charset="0"/>
              <a:buChar char="•"/>
            </a:pPr>
            <a:r>
              <a:rPr lang="en-US" sz="2000" dirty="0">
                <a:latin typeface="Garamond" panose="02020404030301010803" pitchFamily="18" charset="0"/>
              </a:rPr>
              <a:t>What does drunkenness look like?</a:t>
            </a:r>
          </a:p>
          <a:p>
            <a:pPr marL="800100" lvl="1" indent="-342900">
              <a:buFont typeface="Arial" panose="020B0604020202020204" pitchFamily="34" charset="0"/>
              <a:buChar char="•"/>
            </a:pPr>
            <a:r>
              <a:rPr lang="en-US" sz="2000" dirty="0">
                <a:latin typeface="Garamond" panose="02020404030301010803" pitchFamily="18" charset="0"/>
              </a:rPr>
              <a:t>What does cat-calling look like?</a:t>
            </a:r>
          </a:p>
          <a:p>
            <a:pPr marL="800100" lvl="1" indent="-342900">
              <a:buFont typeface="Arial" panose="020B0604020202020204" pitchFamily="34" charset="0"/>
              <a:buChar char="•"/>
            </a:pPr>
            <a:r>
              <a:rPr lang="en-US" sz="2000" dirty="0">
                <a:latin typeface="Garamond" panose="02020404030301010803" pitchFamily="18" charset="0"/>
              </a:rPr>
              <a:t>What does a victim look like?</a:t>
            </a:r>
          </a:p>
          <a:p>
            <a:pPr marL="800100" lvl="1" indent="-342900">
              <a:buFont typeface="Arial" panose="020B0604020202020204" pitchFamily="34" charset="0"/>
              <a:buChar char="•"/>
            </a:pPr>
            <a:r>
              <a:rPr lang="en-US" sz="2000" dirty="0">
                <a:latin typeface="Garamond" panose="02020404030301010803" pitchFamily="18" charset="0"/>
              </a:rPr>
              <a:t>What does a respondent look like?</a:t>
            </a:r>
          </a:p>
          <a:p>
            <a:pPr marL="800100" lvl="1" indent="-342900">
              <a:buFont typeface="Arial" panose="020B0604020202020204" pitchFamily="34" charset="0"/>
              <a:buChar char="•"/>
            </a:pPr>
            <a:r>
              <a:rPr lang="en-US" sz="2000" dirty="0">
                <a:latin typeface="Garamond" panose="02020404030301010803" pitchFamily="18" charset="0"/>
              </a:rPr>
              <a:t>What does rape look like?</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Victim-blaming (questions that imply judgement)</a:t>
            </a:r>
          </a:p>
          <a:p>
            <a:pPr marL="800100" lvl="1" indent="-342900">
              <a:buFont typeface="Arial" panose="020B0604020202020204" pitchFamily="34" charset="0"/>
              <a:buChar char="•"/>
            </a:pPr>
            <a:r>
              <a:rPr lang="en-US" sz="2000" dirty="0">
                <a:latin typeface="Garamond" panose="02020404030301010803" pitchFamily="18" charset="0"/>
              </a:rPr>
              <a:t>“What was he thinking when…”</a:t>
            </a:r>
          </a:p>
          <a:p>
            <a:pPr marL="800100" lvl="1" indent="-342900">
              <a:buFont typeface="Arial" panose="020B0604020202020204" pitchFamily="34" charset="0"/>
              <a:buChar char="•"/>
            </a:pPr>
            <a:r>
              <a:rPr lang="en-US" sz="2000" dirty="0">
                <a:latin typeface="Garamond" panose="02020404030301010803" pitchFamily="18" charset="0"/>
              </a:rPr>
              <a:t>“What did she think was going to happen?”</a:t>
            </a:r>
          </a:p>
          <a:p>
            <a:pPr marL="800100" lvl="1" indent="-342900">
              <a:buFont typeface="Arial" panose="020B0604020202020204" pitchFamily="34" charset="0"/>
              <a:buChar char="•"/>
            </a:pPr>
            <a:r>
              <a:rPr lang="en-US" sz="2000" dirty="0">
                <a:latin typeface="Garamond" panose="02020404030301010803" pitchFamily="18" charset="0"/>
                <a:hlinkClick r:id="rId3"/>
              </a:rPr>
              <a:t>Optional video</a:t>
            </a:r>
            <a:endParaRPr lang="en-US" sz="2000" dirty="0">
              <a:latin typeface="Garamond" panose="02020404030301010803" pitchFamily="18" charset="0"/>
            </a:endParaRPr>
          </a:p>
        </p:txBody>
      </p:sp>
      <p:pic>
        <p:nvPicPr>
          <p:cNvPr id="6" name="Picture 5">
            <a:extLst>
              <a:ext uri="{FF2B5EF4-FFF2-40B4-BE49-F238E27FC236}">
                <a16:creationId xmlns:a16="http://schemas.microsoft.com/office/drawing/2014/main" id="{C333AA7C-0D7F-454E-943A-8384201940DC}"/>
              </a:ext>
            </a:extLst>
          </p:cNvPr>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15162151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fontScale="90000"/>
          </a:bodyPr>
          <a:lstStyle/>
          <a:p>
            <a:r>
              <a:rPr lang="en-US" dirty="0">
                <a:latin typeface="Garamond" panose="02020404030301010803" pitchFamily="18" charset="0"/>
              </a:rPr>
              <a:t>Strategy for Analyzing a Case</a:t>
            </a:r>
          </a:p>
        </p:txBody>
      </p:sp>
      <p:sp>
        <p:nvSpPr>
          <p:cNvPr id="4" name="TextBox 3">
            <a:extLst>
              <a:ext uri="{FF2B5EF4-FFF2-40B4-BE49-F238E27FC236}">
                <a16:creationId xmlns:a16="http://schemas.microsoft.com/office/drawing/2014/main" id="{834005CD-A725-4916-A300-52C1832B4AB4}"/>
              </a:ext>
            </a:extLst>
          </p:cNvPr>
          <p:cNvSpPr txBox="1"/>
          <p:nvPr/>
        </p:nvSpPr>
        <p:spPr>
          <a:xfrm>
            <a:off x="604007" y="2755035"/>
            <a:ext cx="10880521"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What policy(s) may have been violated?</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What are undisputed facts?</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What are the facts in dispute?</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Which ones are significant to the case?</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What other information do you need?</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What questions do you want to ask the complainant, respondent, and witnesses?</a:t>
            </a:r>
          </a:p>
        </p:txBody>
      </p:sp>
      <p:pic>
        <p:nvPicPr>
          <p:cNvPr id="6" name="Picture 5">
            <a:extLst>
              <a:ext uri="{FF2B5EF4-FFF2-40B4-BE49-F238E27FC236}">
                <a16:creationId xmlns:a16="http://schemas.microsoft.com/office/drawing/2014/main" id="{824F04C7-D569-4152-B8D6-E2AE5E482027}"/>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225081666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Do Not Ask</a:t>
            </a:r>
          </a:p>
        </p:txBody>
      </p:sp>
      <p:sp>
        <p:nvSpPr>
          <p:cNvPr id="4" name="TextBox 3">
            <a:extLst>
              <a:ext uri="{FF2B5EF4-FFF2-40B4-BE49-F238E27FC236}">
                <a16:creationId xmlns:a16="http://schemas.microsoft.com/office/drawing/2014/main" id="{834005CD-A725-4916-A300-52C1832B4AB4}"/>
              </a:ext>
            </a:extLst>
          </p:cNvPr>
          <p:cNvSpPr txBox="1"/>
          <p:nvPr/>
        </p:nvSpPr>
        <p:spPr>
          <a:xfrm>
            <a:off x="801434" y="2755035"/>
            <a:ext cx="10523704"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Why didn’t you tell him directly to stop commenting on your body?</a:t>
            </a:r>
          </a:p>
          <a:p>
            <a:pPr marL="342900" indent="-342900">
              <a:buFont typeface="Arial" panose="020B0604020202020204" pitchFamily="34" charset="0"/>
              <a:buChar char="•"/>
            </a:pPr>
            <a:r>
              <a:rPr lang="en-US" sz="2000" dirty="0">
                <a:latin typeface="Garamond" panose="02020404030301010803" pitchFamily="18" charset="0"/>
              </a:rPr>
              <a:t>Why did you wait so long to report this?</a:t>
            </a:r>
          </a:p>
          <a:p>
            <a:pPr marL="342900" indent="-342900">
              <a:buFont typeface="Arial" panose="020B0604020202020204" pitchFamily="34" charset="0"/>
              <a:buChar char="•"/>
            </a:pPr>
            <a:r>
              <a:rPr lang="en-US" sz="2000" dirty="0">
                <a:latin typeface="Garamond" panose="02020404030301010803" pitchFamily="18" charset="0"/>
              </a:rPr>
              <a:t>If you were sexually assaulted, why didn’t you go to the hospital right away?</a:t>
            </a:r>
          </a:p>
          <a:p>
            <a:pPr marL="342900" indent="-342900">
              <a:buFont typeface="Arial" panose="020B0604020202020204" pitchFamily="34" charset="0"/>
              <a:buChar char="•"/>
            </a:pPr>
            <a:r>
              <a:rPr lang="en-US" sz="2000" dirty="0">
                <a:latin typeface="Garamond" panose="02020404030301010803" pitchFamily="18" charset="0"/>
              </a:rPr>
              <a:t>You had the chance to report this incident to the police, why didn’t you choose to do that?</a:t>
            </a:r>
          </a:p>
          <a:p>
            <a:pPr marL="342900" indent="-342900">
              <a:buFont typeface="Arial" panose="020B0604020202020204" pitchFamily="34" charset="0"/>
              <a:buChar char="•"/>
            </a:pPr>
            <a:r>
              <a:rPr lang="en-US" sz="2000" dirty="0">
                <a:latin typeface="Garamond" panose="02020404030301010803" pitchFamily="18" charset="0"/>
              </a:rPr>
              <a:t>How did the respondent get your clothes off without a struggle?</a:t>
            </a:r>
          </a:p>
          <a:p>
            <a:pPr marL="342900" indent="-342900">
              <a:buFont typeface="Arial" panose="020B0604020202020204" pitchFamily="34" charset="0"/>
              <a:buChar char="•"/>
            </a:pPr>
            <a:r>
              <a:rPr lang="en-US" sz="2000" dirty="0">
                <a:latin typeface="Garamond" panose="02020404030301010803" pitchFamily="18" charset="0"/>
              </a:rPr>
              <a:t>What were you wearing that evening?</a:t>
            </a:r>
          </a:p>
          <a:p>
            <a:pPr marL="342900" indent="-342900">
              <a:buFont typeface="Arial" panose="020B0604020202020204" pitchFamily="34" charset="0"/>
              <a:buChar char="•"/>
            </a:pPr>
            <a:r>
              <a:rPr lang="en-US" sz="2000" dirty="0">
                <a:latin typeface="Garamond" panose="02020404030301010803" pitchFamily="18" charset="0"/>
              </a:rPr>
              <a:t>If you don’t remember everything that happened that night, how are we supposed to know what happened?</a:t>
            </a:r>
          </a:p>
          <a:p>
            <a:pPr marL="342900" indent="-342900">
              <a:buFont typeface="Arial" panose="020B0604020202020204" pitchFamily="34" charset="0"/>
              <a:buChar char="•"/>
            </a:pPr>
            <a:r>
              <a:rPr lang="en-US" sz="2000" dirty="0">
                <a:latin typeface="Garamond" panose="02020404030301010803" pitchFamily="18" charset="0"/>
              </a:rPr>
              <a:t>Did he/she/they say “no” like he/she/they meant it?</a:t>
            </a:r>
          </a:p>
          <a:p>
            <a:pPr marL="342900" indent="-342900">
              <a:buFont typeface="Arial" panose="020B0604020202020204" pitchFamily="34" charset="0"/>
              <a:buChar char="•"/>
            </a:pPr>
            <a:r>
              <a:rPr lang="en-US" sz="2000" dirty="0">
                <a:latin typeface="Garamond" panose="02020404030301010803" pitchFamily="18" charset="0"/>
              </a:rPr>
              <a:t>Were you flirting with the respondent that evening?</a:t>
            </a:r>
          </a:p>
        </p:txBody>
      </p:sp>
      <p:pic>
        <p:nvPicPr>
          <p:cNvPr id="6" name="Picture 5">
            <a:extLst>
              <a:ext uri="{FF2B5EF4-FFF2-40B4-BE49-F238E27FC236}">
                <a16:creationId xmlns:a16="http://schemas.microsoft.com/office/drawing/2014/main" id="{CBF4E3E6-B658-45C7-AE33-E6B79B537F85}"/>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276267011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Helpful Examples</a:t>
            </a:r>
          </a:p>
        </p:txBody>
      </p:sp>
      <p:sp>
        <p:nvSpPr>
          <p:cNvPr id="4" name="TextBox 3">
            <a:extLst>
              <a:ext uri="{FF2B5EF4-FFF2-40B4-BE49-F238E27FC236}">
                <a16:creationId xmlns:a16="http://schemas.microsoft.com/office/drawing/2014/main" id="{834005CD-A725-4916-A300-52C1832B4AB4}"/>
              </a:ext>
            </a:extLst>
          </p:cNvPr>
          <p:cNvSpPr txBox="1"/>
          <p:nvPr/>
        </p:nvSpPr>
        <p:spPr>
          <a:xfrm>
            <a:off x="801434" y="2755035"/>
            <a:ext cx="1052370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Could you/would you be willing to tell us more about…?</a:t>
            </a:r>
          </a:p>
          <a:p>
            <a:pPr marL="342900" indent="-342900">
              <a:buFont typeface="Arial" panose="020B0604020202020204" pitchFamily="34" charset="0"/>
              <a:buChar char="•"/>
            </a:pPr>
            <a:r>
              <a:rPr lang="en-US" sz="2000" dirty="0">
                <a:latin typeface="Garamond" panose="02020404030301010803" pitchFamily="18" charset="0"/>
              </a:rPr>
              <a:t>How did you feel about…?</a:t>
            </a:r>
          </a:p>
          <a:p>
            <a:pPr marL="342900" indent="-342900">
              <a:buFont typeface="Arial" panose="020B0604020202020204" pitchFamily="34" charset="0"/>
              <a:buChar char="•"/>
            </a:pPr>
            <a:r>
              <a:rPr lang="en-US" sz="2000" dirty="0">
                <a:latin typeface="Garamond" panose="02020404030301010803" pitchFamily="18" charset="0"/>
              </a:rPr>
              <a:t>What did you do after…?</a:t>
            </a:r>
          </a:p>
          <a:p>
            <a:pPr marL="342900" indent="-342900">
              <a:buFont typeface="Arial" panose="020B0604020202020204" pitchFamily="34" charset="0"/>
              <a:buChar char="•"/>
            </a:pPr>
            <a:r>
              <a:rPr lang="en-US" sz="2000" dirty="0">
                <a:latin typeface="Garamond" panose="02020404030301010803" pitchFamily="18" charset="0"/>
              </a:rPr>
              <a:t>What happened next?</a:t>
            </a:r>
          </a:p>
          <a:p>
            <a:pPr marL="342900" indent="-342900">
              <a:buFont typeface="Arial" panose="020B0604020202020204" pitchFamily="34" charset="0"/>
              <a:buChar char="•"/>
            </a:pPr>
            <a:r>
              <a:rPr lang="en-US" sz="2000" dirty="0">
                <a:latin typeface="Garamond" panose="02020404030301010803" pitchFamily="18" charset="0"/>
              </a:rPr>
              <a:t>Can you explain to me what you meant when you said…?</a:t>
            </a:r>
          </a:p>
          <a:p>
            <a:pPr marL="342900" indent="-342900">
              <a:buFont typeface="Arial" panose="020B0604020202020204" pitchFamily="34" charset="0"/>
              <a:buChar char="•"/>
            </a:pPr>
            <a:r>
              <a:rPr lang="en-US" sz="2000" dirty="0">
                <a:latin typeface="Garamond" panose="02020404030301010803" pitchFamily="18" charset="0"/>
              </a:rPr>
              <a:t>How did…?</a:t>
            </a:r>
          </a:p>
          <a:p>
            <a:pPr marL="342900" indent="-342900">
              <a:buFont typeface="Arial" panose="020B0604020202020204" pitchFamily="34" charset="0"/>
              <a:buChar char="•"/>
            </a:pPr>
            <a:r>
              <a:rPr lang="en-US" sz="2000" dirty="0">
                <a:latin typeface="Garamond" panose="02020404030301010803" pitchFamily="18" charset="0"/>
              </a:rPr>
              <a:t>Can you help me understand…?</a:t>
            </a:r>
          </a:p>
        </p:txBody>
      </p:sp>
      <p:pic>
        <p:nvPicPr>
          <p:cNvPr id="6" name="Picture 5">
            <a:extLst>
              <a:ext uri="{FF2B5EF4-FFF2-40B4-BE49-F238E27FC236}">
                <a16:creationId xmlns:a16="http://schemas.microsoft.com/office/drawing/2014/main" id="{41725C30-ED63-434E-8927-00F90E2A7479}"/>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219446257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5821960" y="426175"/>
            <a:ext cx="5861720" cy="1520325"/>
          </a:xfrm>
        </p:spPr>
        <p:txBody>
          <a:bodyPr>
            <a:normAutofit/>
          </a:bodyPr>
          <a:lstStyle/>
          <a:p>
            <a:r>
              <a:rPr lang="en-US" sz="5400" dirty="0">
                <a:latin typeface="Garamond" panose="02020404030301010803" pitchFamily="18" charset="0"/>
              </a:rPr>
              <a:t>How to ask</a:t>
            </a:r>
            <a:br>
              <a:rPr lang="en-US" sz="1000" dirty="0">
                <a:latin typeface="Garamond" panose="02020404030301010803" pitchFamily="18" charset="0"/>
              </a:rPr>
            </a:br>
            <a:r>
              <a:rPr lang="en-US" sz="2400" dirty="0">
                <a:latin typeface="Garamond" panose="02020404030301010803" pitchFamily="18" charset="0"/>
              </a:rPr>
              <a:t>Consider how to ask what you may need to know</a:t>
            </a:r>
          </a:p>
        </p:txBody>
      </p:sp>
      <p:sp>
        <p:nvSpPr>
          <p:cNvPr id="6" name="TextBox 5">
            <a:extLst>
              <a:ext uri="{FF2B5EF4-FFF2-40B4-BE49-F238E27FC236}">
                <a16:creationId xmlns:a16="http://schemas.microsoft.com/office/drawing/2014/main" id="{97D9FF12-8BE9-4427-9138-6E86014F745C}"/>
              </a:ext>
            </a:extLst>
          </p:cNvPr>
          <p:cNvSpPr txBox="1"/>
          <p:nvPr/>
        </p:nvSpPr>
        <p:spPr>
          <a:xfrm>
            <a:off x="834147" y="2040663"/>
            <a:ext cx="10523704"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Why didn’t you scream for help?</a:t>
            </a:r>
          </a:p>
        </p:txBody>
      </p:sp>
      <p:sp>
        <p:nvSpPr>
          <p:cNvPr id="7" name="TextBox 6">
            <a:extLst>
              <a:ext uri="{FF2B5EF4-FFF2-40B4-BE49-F238E27FC236}">
                <a16:creationId xmlns:a16="http://schemas.microsoft.com/office/drawing/2014/main" id="{F4FAA3C5-4804-48AA-B293-3E0F54794FEB}"/>
              </a:ext>
            </a:extLst>
          </p:cNvPr>
          <p:cNvSpPr txBox="1"/>
          <p:nvPr/>
        </p:nvSpPr>
        <p:spPr>
          <a:xfrm>
            <a:off x="834147" y="2541561"/>
            <a:ext cx="10523704" cy="400110"/>
          </a:xfrm>
          <a:prstGeom prst="rect">
            <a:avLst/>
          </a:prstGeom>
          <a:noFill/>
        </p:spPr>
        <p:txBody>
          <a:bodyPr wrap="square" rtlCol="0">
            <a:spAutoFit/>
          </a:bodyPr>
          <a:lstStyle/>
          <a:p>
            <a:pPr marL="1257300" lvl="2" indent="-342900">
              <a:buFont typeface="Arial" panose="020B0604020202020204" pitchFamily="34" charset="0"/>
              <a:buChar char="•"/>
            </a:pPr>
            <a:r>
              <a:rPr lang="en-US" sz="2000" dirty="0">
                <a:latin typeface="Garamond" panose="02020404030301010803" pitchFamily="18" charset="0"/>
              </a:rPr>
              <a:t>Can you talk about how you reacted to…?</a:t>
            </a:r>
          </a:p>
        </p:txBody>
      </p:sp>
      <p:sp>
        <p:nvSpPr>
          <p:cNvPr id="8" name="TextBox 7">
            <a:extLst>
              <a:ext uri="{FF2B5EF4-FFF2-40B4-BE49-F238E27FC236}">
                <a16:creationId xmlns:a16="http://schemas.microsoft.com/office/drawing/2014/main" id="{5A396F61-D038-4335-8160-DDDE4CEB56CC}"/>
              </a:ext>
            </a:extLst>
          </p:cNvPr>
          <p:cNvSpPr txBox="1"/>
          <p:nvPr/>
        </p:nvSpPr>
        <p:spPr>
          <a:xfrm>
            <a:off x="834147" y="3023842"/>
            <a:ext cx="10523704"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Did you lead him/her/them on?</a:t>
            </a:r>
          </a:p>
        </p:txBody>
      </p:sp>
      <p:sp>
        <p:nvSpPr>
          <p:cNvPr id="9" name="TextBox 8">
            <a:extLst>
              <a:ext uri="{FF2B5EF4-FFF2-40B4-BE49-F238E27FC236}">
                <a16:creationId xmlns:a16="http://schemas.microsoft.com/office/drawing/2014/main" id="{C45F89EC-DCCE-4385-847A-7CC67A7345B8}"/>
              </a:ext>
            </a:extLst>
          </p:cNvPr>
          <p:cNvSpPr txBox="1"/>
          <p:nvPr/>
        </p:nvSpPr>
        <p:spPr>
          <a:xfrm>
            <a:off x="834147" y="3446175"/>
            <a:ext cx="10523704" cy="400110"/>
          </a:xfrm>
          <a:prstGeom prst="rect">
            <a:avLst/>
          </a:prstGeom>
          <a:noFill/>
        </p:spPr>
        <p:txBody>
          <a:bodyPr wrap="square" rtlCol="0">
            <a:spAutoFit/>
          </a:bodyPr>
          <a:lstStyle/>
          <a:p>
            <a:pPr marL="1257300" lvl="2" indent="-342900">
              <a:buFont typeface="Arial" panose="020B0604020202020204" pitchFamily="34" charset="0"/>
              <a:buChar char="•"/>
            </a:pPr>
            <a:r>
              <a:rPr lang="en-US" sz="2000" dirty="0">
                <a:latin typeface="Garamond" panose="02020404030301010803" pitchFamily="18" charset="0"/>
              </a:rPr>
              <a:t>How did you communicate that this was unwanted behavior?</a:t>
            </a:r>
          </a:p>
        </p:txBody>
      </p:sp>
      <p:sp>
        <p:nvSpPr>
          <p:cNvPr id="10" name="TextBox 9">
            <a:extLst>
              <a:ext uri="{FF2B5EF4-FFF2-40B4-BE49-F238E27FC236}">
                <a16:creationId xmlns:a16="http://schemas.microsoft.com/office/drawing/2014/main" id="{164EC33B-36D7-46CC-A896-C692644F80E7}"/>
              </a:ext>
            </a:extLst>
          </p:cNvPr>
          <p:cNvSpPr txBox="1"/>
          <p:nvPr/>
        </p:nvSpPr>
        <p:spPr>
          <a:xfrm>
            <a:off x="834147" y="3964206"/>
            <a:ext cx="10523704"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Did you scream for help?</a:t>
            </a:r>
          </a:p>
        </p:txBody>
      </p:sp>
      <p:sp>
        <p:nvSpPr>
          <p:cNvPr id="11" name="TextBox 10">
            <a:extLst>
              <a:ext uri="{FF2B5EF4-FFF2-40B4-BE49-F238E27FC236}">
                <a16:creationId xmlns:a16="http://schemas.microsoft.com/office/drawing/2014/main" id="{FA7E233D-84C5-488A-A811-A4761DA744A8}"/>
              </a:ext>
            </a:extLst>
          </p:cNvPr>
          <p:cNvSpPr txBox="1"/>
          <p:nvPr/>
        </p:nvSpPr>
        <p:spPr>
          <a:xfrm>
            <a:off x="834147" y="4371645"/>
            <a:ext cx="10982031" cy="400110"/>
          </a:xfrm>
          <a:prstGeom prst="rect">
            <a:avLst/>
          </a:prstGeom>
          <a:noFill/>
        </p:spPr>
        <p:txBody>
          <a:bodyPr wrap="square" rtlCol="0">
            <a:spAutoFit/>
          </a:bodyPr>
          <a:lstStyle/>
          <a:p>
            <a:pPr marL="1257300" lvl="2" indent="-342900">
              <a:buFont typeface="Arial" panose="020B0604020202020204" pitchFamily="34" charset="0"/>
              <a:buChar char="•"/>
            </a:pPr>
            <a:r>
              <a:rPr lang="en-US" sz="2000" dirty="0">
                <a:latin typeface="Garamond" panose="02020404030301010803" pitchFamily="18" charset="0"/>
              </a:rPr>
              <a:t>What clear words or actions did you provide that let the respondent know you consented to…?</a:t>
            </a:r>
          </a:p>
        </p:txBody>
      </p:sp>
      <p:sp>
        <p:nvSpPr>
          <p:cNvPr id="12" name="TextBox 11">
            <a:extLst>
              <a:ext uri="{FF2B5EF4-FFF2-40B4-BE49-F238E27FC236}">
                <a16:creationId xmlns:a16="http://schemas.microsoft.com/office/drawing/2014/main" id="{DB20CC55-62AA-4B10-8E6B-5AA5D2BA1FFB}"/>
              </a:ext>
            </a:extLst>
          </p:cNvPr>
          <p:cNvSpPr txBox="1"/>
          <p:nvPr/>
        </p:nvSpPr>
        <p:spPr>
          <a:xfrm>
            <a:off x="834147" y="4771755"/>
            <a:ext cx="10523704"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If you were on top of him, why couldn’t you just get up and leave?</a:t>
            </a:r>
          </a:p>
        </p:txBody>
      </p:sp>
      <p:sp>
        <p:nvSpPr>
          <p:cNvPr id="13" name="TextBox 12">
            <a:extLst>
              <a:ext uri="{FF2B5EF4-FFF2-40B4-BE49-F238E27FC236}">
                <a16:creationId xmlns:a16="http://schemas.microsoft.com/office/drawing/2014/main" id="{32811EEB-4AE4-4387-B68D-BC914A660109}"/>
              </a:ext>
            </a:extLst>
          </p:cNvPr>
          <p:cNvSpPr txBox="1"/>
          <p:nvPr/>
        </p:nvSpPr>
        <p:spPr>
          <a:xfrm>
            <a:off x="834147" y="5202293"/>
            <a:ext cx="10523704" cy="400110"/>
          </a:xfrm>
          <a:prstGeom prst="rect">
            <a:avLst/>
          </a:prstGeom>
          <a:noFill/>
        </p:spPr>
        <p:txBody>
          <a:bodyPr wrap="square" rtlCol="0">
            <a:spAutoFit/>
          </a:bodyPr>
          <a:lstStyle/>
          <a:p>
            <a:pPr marL="1257300" lvl="2" indent="-342900">
              <a:buFont typeface="Arial" panose="020B0604020202020204" pitchFamily="34" charset="0"/>
              <a:buChar char="•"/>
            </a:pPr>
            <a:r>
              <a:rPr lang="en-US" sz="2000" dirty="0">
                <a:latin typeface="Garamond" panose="02020404030301010803" pitchFamily="18" charset="0"/>
              </a:rPr>
              <a:t>What happened next or describe the room</a:t>
            </a:r>
          </a:p>
        </p:txBody>
      </p:sp>
      <p:pic>
        <p:nvPicPr>
          <p:cNvPr id="14" name="Picture 13">
            <a:extLst>
              <a:ext uri="{FF2B5EF4-FFF2-40B4-BE49-F238E27FC236}">
                <a16:creationId xmlns:a16="http://schemas.microsoft.com/office/drawing/2014/main" id="{DBCBC962-B604-4BE9-A9FD-E64F240B0356}"/>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1212429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fontScale="90000"/>
          </a:bodyPr>
          <a:lstStyle/>
          <a:p>
            <a:r>
              <a:rPr lang="en-US" dirty="0">
                <a:latin typeface="Garamond" panose="02020404030301010803" pitchFamily="18" charset="0"/>
              </a:rPr>
              <a:t>Consent, Force, and Coercion</a:t>
            </a:r>
          </a:p>
        </p:txBody>
      </p:sp>
      <p:sp>
        <p:nvSpPr>
          <p:cNvPr id="4" name="TextBox 3">
            <a:extLst>
              <a:ext uri="{FF2B5EF4-FFF2-40B4-BE49-F238E27FC236}">
                <a16:creationId xmlns:a16="http://schemas.microsoft.com/office/drawing/2014/main" id="{834005CD-A725-4916-A300-52C1832B4AB4}"/>
              </a:ext>
            </a:extLst>
          </p:cNvPr>
          <p:cNvSpPr txBox="1"/>
          <p:nvPr/>
        </p:nvSpPr>
        <p:spPr>
          <a:xfrm>
            <a:off x="801434" y="2755035"/>
            <a:ext cx="10523704"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What clear words or actions by the complainant gave the respondent permission for specific sexual activity that took place?</a:t>
            </a:r>
          </a:p>
          <a:p>
            <a:pPr marL="342900" indent="-342900">
              <a:buFont typeface="Arial" panose="020B0604020202020204" pitchFamily="34" charset="0"/>
              <a:buChar char="•"/>
            </a:pPr>
            <a:r>
              <a:rPr lang="en-US" sz="2000" dirty="0">
                <a:latin typeface="Garamond" panose="02020404030301010803" pitchFamily="18" charset="0"/>
              </a:rPr>
              <a:t>Was force used by the respondent to obtain sexual access?</a:t>
            </a:r>
          </a:p>
          <a:p>
            <a:pPr marL="342900" indent="-342900">
              <a:buFont typeface="Arial" panose="020B0604020202020204" pitchFamily="34" charset="0"/>
              <a:buChar char="•"/>
            </a:pPr>
            <a:r>
              <a:rPr lang="en-US" sz="2000" dirty="0">
                <a:latin typeface="Garamond" panose="02020404030301010803" pitchFamily="18" charset="0"/>
              </a:rPr>
              <a:t>Was threat of force used?</a:t>
            </a:r>
          </a:p>
          <a:p>
            <a:pPr marL="342900" indent="-342900">
              <a:buFont typeface="Arial" panose="020B0604020202020204" pitchFamily="34" charset="0"/>
              <a:buChar char="•"/>
            </a:pPr>
            <a:r>
              <a:rPr lang="en-US" sz="2000" dirty="0">
                <a:latin typeface="Garamond" panose="02020404030301010803" pitchFamily="18" charset="0"/>
              </a:rPr>
              <a:t>How many times did respondent ask, if asked at all</a:t>
            </a:r>
          </a:p>
          <a:p>
            <a:pPr marL="800100" lvl="1" indent="-342900">
              <a:buFont typeface="Arial" panose="020B0604020202020204" pitchFamily="34" charset="0"/>
              <a:buChar char="•"/>
            </a:pPr>
            <a:r>
              <a:rPr lang="en-US" sz="2000" dirty="0">
                <a:latin typeface="Garamond" panose="02020404030301010803" pitchFamily="18" charset="0"/>
              </a:rPr>
              <a:t>How was access gained?</a:t>
            </a:r>
          </a:p>
          <a:p>
            <a:pPr marL="800100" lvl="1" indent="-342900">
              <a:buFont typeface="Arial" panose="020B0604020202020204" pitchFamily="34" charset="0"/>
              <a:buChar char="•"/>
            </a:pPr>
            <a:r>
              <a:rPr lang="en-US" sz="2000" dirty="0">
                <a:latin typeface="Garamond" panose="02020404030301010803" pitchFamily="18" charset="0"/>
              </a:rPr>
              <a:t>How did the respondent know it was okay to…kiss…grope…touch…penetrate…?</a:t>
            </a:r>
          </a:p>
        </p:txBody>
      </p:sp>
      <p:pic>
        <p:nvPicPr>
          <p:cNvPr id="6" name="Picture 5">
            <a:extLst>
              <a:ext uri="{FF2B5EF4-FFF2-40B4-BE49-F238E27FC236}">
                <a16:creationId xmlns:a16="http://schemas.microsoft.com/office/drawing/2014/main" id="{757AB504-FE74-4735-B386-7558C74B995B}"/>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50499975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a:bodyPr>
          <a:lstStyle/>
          <a:p>
            <a:r>
              <a:rPr lang="en-US" dirty="0">
                <a:latin typeface="Garamond" panose="02020404030301010803" pitchFamily="18" charset="0"/>
              </a:rPr>
              <a:t>Relevant Evidence</a:t>
            </a:r>
          </a:p>
        </p:txBody>
      </p:sp>
      <p:sp>
        <p:nvSpPr>
          <p:cNvPr id="4" name="TextBox 3">
            <a:extLst>
              <a:ext uri="{FF2B5EF4-FFF2-40B4-BE49-F238E27FC236}">
                <a16:creationId xmlns:a16="http://schemas.microsoft.com/office/drawing/2014/main" id="{834005CD-A725-4916-A300-52C1832B4AB4}"/>
              </a:ext>
            </a:extLst>
          </p:cNvPr>
          <p:cNvSpPr txBox="1"/>
          <p:nvPr/>
        </p:nvSpPr>
        <p:spPr>
          <a:xfrm>
            <a:off x="604007" y="2755035"/>
            <a:ext cx="10880521"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If the information is considered relevant to prove or disprove a fact or issue, if should be admitted</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Evidence is any kind of information presented with the intent to prove what occurred</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Certain types of evidence may be relevant to the credibility of the witness, but not to the charges</a:t>
            </a:r>
          </a:p>
          <a:p>
            <a:pPr marL="800100" lvl="1" indent="-342900">
              <a:buFont typeface="Arial" panose="020B0604020202020204" pitchFamily="34" charset="0"/>
              <a:buChar char="•"/>
            </a:pPr>
            <a:r>
              <a:rPr lang="en-US" sz="2000" dirty="0">
                <a:latin typeface="Garamond" panose="02020404030301010803" pitchFamily="18" charset="0"/>
              </a:rPr>
              <a:t>Relevant vs. credible: Relevant tips the scale and credibility determines how much the scale is tipped</a:t>
            </a:r>
          </a:p>
          <a:p>
            <a:pPr marL="800100" lvl="1"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Consider if alcohol or drugs played a role in the situation</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If so, do you have all the information you need about its role on behavior? Timing? Incapacitation?</a:t>
            </a:r>
          </a:p>
        </p:txBody>
      </p:sp>
      <p:pic>
        <p:nvPicPr>
          <p:cNvPr id="6" name="Picture 5">
            <a:extLst>
              <a:ext uri="{FF2B5EF4-FFF2-40B4-BE49-F238E27FC236}">
                <a16:creationId xmlns:a16="http://schemas.microsoft.com/office/drawing/2014/main" id="{483A51BE-6570-4419-AA72-8522087B2D30}"/>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5275027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689498" y="2103932"/>
            <a:ext cx="10940250" cy="2894196"/>
          </a:xfrm>
        </p:spPr>
        <p:txBody>
          <a:bodyPr>
            <a:noAutofit/>
          </a:bodyPr>
          <a:lstStyle/>
          <a:p>
            <a:r>
              <a:rPr lang="en-US" b="1" u="sng" dirty="0">
                <a:solidFill>
                  <a:schemeClr val="accent1"/>
                </a:solidFill>
                <a:latin typeface="Georgia" panose="02040502050405020303" pitchFamily="18" charset="0"/>
              </a:rPr>
              <a:t>Title VI of the Civil Rights Act of 1964 </a:t>
            </a:r>
          </a:p>
          <a:p>
            <a:r>
              <a:rPr lang="en-US" sz="1800" dirty="0">
                <a:latin typeface="Georgia" panose="02040502050405020303" pitchFamily="18" charset="0"/>
              </a:rPr>
              <a:t>Prohibits discrimination in public programs and services on the basis of </a:t>
            </a:r>
            <a:r>
              <a:rPr lang="en-US" sz="1800" b="1" dirty="0">
                <a:latin typeface="Georgia" panose="02040502050405020303" pitchFamily="18" charset="0"/>
              </a:rPr>
              <a:t>race, color, or national origin (may include religion when religion relates to ethnic heritage)</a:t>
            </a:r>
          </a:p>
          <a:p>
            <a:endParaRPr lang="en-US" sz="1800" dirty="0">
              <a:latin typeface="Georgia" panose="02040502050405020303" pitchFamily="18" charset="0"/>
            </a:endParaRPr>
          </a:p>
          <a:p>
            <a:r>
              <a:rPr lang="en-US" b="1" u="sng" dirty="0">
                <a:solidFill>
                  <a:schemeClr val="accent1"/>
                </a:solidFill>
                <a:latin typeface="Georgia" panose="02040502050405020303" pitchFamily="18" charset="0"/>
              </a:rPr>
              <a:t>Title VII of the Civil Rights Act of 1964</a:t>
            </a:r>
          </a:p>
          <a:p>
            <a:r>
              <a:rPr lang="en-US" sz="1800" dirty="0">
                <a:latin typeface="Georgia" panose="02040502050405020303" pitchFamily="18" charset="0"/>
              </a:rPr>
              <a:t>Prohibits employment discrimination on the basis of </a:t>
            </a:r>
            <a:r>
              <a:rPr lang="en-US" sz="1800" b="1" dirty="0">
                <a:latin typeface="Georgia" panose="02040502050405020303" pitchFamily="18" charset="0"/>
              </a:rPr>
              <a:t>race, color, religion, sex, or national origin</a:t>
            </a:r>
          </a:p>
          <a:p>
            <a:endParaRPr lang="en-US" sz="1800" dirty="0">
              <a:latin typeface="Georgia" panose="02040502050405020303" pitchFamily="18" charset="0"/>
            </a:endParaRPr>
          </a:p>
          <a:p>
            <a:r>
              <a:rPr lang="en-US" b="1" u="sng" dirty="0">
                <a:solidFill>
                  <a:schemeClr val="accent1"/>
                </a:solidFill>
                <a:latin typeface="Georgia" panose="02040502050405020303" pitchFamily="18" charset="0"/>
              </a:rPr>
              <a:t>Title IX of the Educational Amendments of 1972</a:t>
            </a:r>
          </a:p>
          <a:p>
            <a:r>
              <a:rPr lang="en-US" sz="1800" dirty="0">
                <a:latin typeface="Georgia" panose="02040502050405020303" pitchFamily="18" charset="0"/>
              </a:rPr>
              <a:t>Prohibits </a:t>
            </a:r>
            <a:r>
              <a:rPr lang="en-US" sz="1800" b="1" dirty="0">
                <a:latin typeface="Georgia" panose="02040502050405020303" pitchFamily="18" charset="0"/>
              </a:rPr>
              <a:t>sex-based discrimination </a:t>
            </a:r>
            <a:r>
              <a:rPr lang="en-US" sz="1800" dirty="0">
                <a:latin typeface="Georgia" panose="02040502050405020303" pitchFamily="18" charset="0"/>
              </a:rPr>
              <a:t>in any school or any other education program that receives funding from the federal government</a:t>
            </a:r>
          </a:p>
        </p:txBody>
      </p:sp>
      <p:pic>
        <p:nvPicPr>
          <p:cNvPr id="6" name="Picture 5">
            <a:extLst>
              <a:ext uri="{FF2B5EF4-FFF2-40B4-BE49-F238E27FC236}">
                <a16:creationId xmlns:a16="http://schemas.microsoft.com/office/drawing/2014/main" id="{CE1F9071-6710-4173-9E47-FB2598FEA31F}"/>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171964507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After the Investigation</a:t>
            </a:r>
          </a:p>
        </p:txBody>
      </p:sp>
      <p:sp>
        <p:nvSpPr>
          <p:cNvPr id="4" name="TextBox 3">
            <a:extLst>
              <a:ext uri="{FF2B5EF4-FFF2-40B4-BE49-F238E27FC236}">
                <a16:creationId xmlns:a16="http://schemas.microsoft.com/office/drawing/2014/main" id="{834005CD-A725-4916-A300-52C1832B4AB4}"/>
              </a:ext>
            </a:extLst>
          </p:cNvPr>
          <p:cNvSpPr txBox="1"/>
          <p:nvPr/>
        </p:nvSpPr>
        <p:spPr>
          <a:xfrm>
            <a:off x="834148" y="2453194"/>
            <a:ext cx="10523704"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Once the draft of the Draft Investigation Report is finalized by Investigators</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Lead Investigator will send to TIXC to send to parties</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Parties have 10 days to respond to report</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Draft Investigation Report and Parties responses comes back to investigators for review</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Co-investigators will determine what gets added into the Draft Investigation report</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After 10 day window or both parties submit responses, a Final Investigator Report gets generated and set to TIXC</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TIXC will send Final Investigation Report and refer the case to Student Affairs/HR for Hearing</a:t>
            </a:r>
          </a:p>
        </p:txBody>
      </p:sp>
      <p:pic>
        <p:nvPicPr>
          <p:cNvPr id="6" name="Picture 5">
            <a:extLst>
              <a:ext uri="{FF2B5EF4-FFF2-40B4-BE49-F238E27FC236}">
                <a16:creationId xmlns:a16="http://schemas.microsoft.com/office/drawing/2014/main" id="{A5DBB177-484E-43D2-97B6-32F6C62C47E7}"/>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29753182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a:bodyPr>
          <a:lstStyle/>
          <a:p>
            <a:r>
              <a:rPr lang="en-US" dirty="0">
                <a:latin typeface="Garamond" panose="02020404030301010803" pitchFamily="18" charset="0"/>
              </a:rPr>
              <a:t>Credibility</a:t>
            </a:r>
          </a:p>
        </p:txBody>
      </p:sp>
      <p:sp>
        <p:nvSpPr>
          <p:cNvPr id="4" name="TextBox 3">
            <a:extLst>
              <a:ext uri="{FF2B5EF4-FFF2-40B4-BE49-F238E27FC236}">
                <a16:creationId xmlns:a16="http://schemas.microsoft.com/office/drawing/2014/main" id="{834005CD-A725-4916-A300-52C1832B4AB4}"/>
              </a:ext>
            </a:extLst>
          </p:cNvPr>
          <p:cNvSpPr txBox="1"/>
          <p:nvPr/>
        </p:nvSpPr>
        <p:spPr>
          <a:xfrm>
            <a:off x="604007" y="2755035"/>
            <a:ext cx="10880521"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“To assess credibility is to assess the extent to which you can rely on a witnesses’ testimony to be accurate and helpful in your understanding of the case”</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We do not formally document any credibility assessment, however, we must examine it as part of the investigation so we can determine any additional witnesses or questions that need to be explored</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Memory errors do not necessarily destroy a witness’ credibility</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Refrain from focusing on irrelevant inaccuracies and inconsistencies</a:t>
            </a:r>
          </a:p>
        </p:txBody>
      </p:sp>
      <p:pic>
        <p:nvPicPr>
          <p:cNvPr id="6" name="Picture 5">
            <a:extLst>
              <a:ext uri="{FF2B5EF4-FFF2-40B4-BE49-F238E27FC236}">
                <a16:creationId xmlns:a16="http://schemas.microsoft.com/office/drawing/2014/main" id="{F723B1BF-BEBB-4081-805E-60E0AA018B90}"/>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429411796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normAutofit/>
          </a:bodyPr>
          <a:lstStyle/>
          <a:p>
            <a:r>
              <a:rPr lang="en-US" dirty="0">
                <a:latin typeface="Garamond" panose="02020404030301010803" pitchFamily="18" charset="0"/>
              </a:rPr>
              <a:t>Credibility Factors</a:t>
            </a:r>
          </a:p>
        </p:txBody>
      </p:sp>
      <p:sp>
        <p:nvSpPr>
          <p:cNvPr id="4" name="TextBox 3">
            <a:extLst>
              <a:ext uri="{FF2B5EF4-FFF2-40B4-BE49-F238E27FC236}">
                <a16:creationId xmlns:a16="http://schemas.microsoft.com/office/drawing/2014/main" id="{834005CD-A725-4916-A300-52C1832B4AB4}"/>
              </a:ext>
            </a:extLst>
          </p:cNvPr>
          <p:cNvSpPr txBox="1"/>
          <p:nvPr/>
        </p:nvSpPr>
        <p:spPr>
          <a:xfrm>
            <a:off x="604007" y="2755035"/>
            <a:ext cx="10880521"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Look at consistency of story – substance and chronology of statements</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Consider inherent plausibility of all information given – could this really have occurred?</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Look for the amount of detail (facts) provided</a:t>
            </a:r>
          </a:p>
          <a:p>
            <a:pPr marL="800100" lvl="1" indent="-342900">
              <a:buFont typeface="Arial" panose="020B0604020202020204" pitchFamily="34" charset="0"/>
              <a:buChar char="•"/>
            </a:pPr>
            <a:r>
              <a:rPr lang="en-US" sz="2000" dirty="0">
                <a:latin typeface="Garamond" panose="02020404030301010803" pitchFamily="18" charset="0"/>
              </a:rPr>
              <a:t>Factual detail should be assessed against general allegations, accusations, excuses or denials that have no supporting details</a:t>
            </a:r>
          </a:p>
        </p:txBody>
      </p:sp>
      <p:pic>
        <p:nvPicPr>
          <p:cNvPr id="6" name="Picture 5">
            <a:extLst>
              <a:ext uri="{FF2B5EF4-FFF2-40B4-BE49-F238E27FC236}">
                <a16:creationId xmlns:a16="http://schemas.microsoft.com/office/drawing/2014/main" id="{8A5C0DC4-85D4-46FE-AC81-45BC62174969}"/>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94703362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6425966" y="171943"/>
            <a:ext cx="5058562" cy="1304519"/>
          </a:xfrm>
        </p:spPr>
        <p:txBody>
          <a:bodyPr>
            <a:normAutofit/>
          </a:bodyPr>
          <a:lstStyle/>
          <a:p>
            <a:r>
              <a:rPr lang="en-US" dirty="0">
                <a:latin typeface="Garamond" panose="02020404030301010803" pitchFamily="18" charset="0"/>
              </a:rPr>
              <a:t>Best Practices</a:t>
            </a:r>
          </a:p>
        </p:txBody>
      </p:sp>
      <p:sp>
        <p:nvSpPr>
          <p:cNvPr id="4" name="TextBox 3">
            <a:extLst>
              <a:ext uri="{FF2B5EF4-FFF2-40B4-BE49-F238E27FC236}">
                <a16:creationId xmlns:a16="http://schemas.microsoft.com/office/drawing/2014/main" id="{834005CD-A725-4916-A300-52C1832B4AB4}"/>
              </a:ext>
            </a:extLst>
          </p:cNvPr>
          <p:cNvSpPr txBox="1"/>
          <p:nvPr/>
        </p:nvSpPr>
        <p:spPr>
          <a:xfrm>
            <a:off x="637563" y="1773523"/>
            <a:ext cx="11132191"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Have questions prepared but let them talk!</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Listen for answer before asking additional questions</a:t>
            </a:r>
          </a:p>
          <a:p>
            <a:pPr marL="800100" lvl="1" indent="-342900">
              <a:buFont typeface="Arial" panose="020B0604020202020204" pitchFamily="34" charset="0"/>
              <a:buChar char="•"/>
            </a:pPr>
            <a:r>
              <a:rPr lang="en-US" sz="2000" dirty="0">
                <a:latin typeface="Garamond" panose="02020404030301010803" pitchFamily="18" charset="0"/>
              </a:rPr>
              <a:t>Do not ask multiple questions in one question</a:t>
            </a:r>
          </a:p>
          <a:p>
            <a:pPr marL="800100" lvl="1" indent="-342900">
              <a:buFont typeface="Arial" panose="020B0604020202020204" pitchFamily="34" charset="0"/>
              <a:buChar char="•"/>
            </a:pPr>
            <a:r>
              <a:rPr lang="en-US" sz="2000" dirty="0">
                <a:latin typeface="Garamond" panose="02020404030301010803" pitchFamily="18" charset="0"/>
              </a:rPr>
              <a:t>Do not ask the same question more than once (if you can help it)</a:t>
            </a:r>
          </a:p>
          <a:p>
            <a:pPr marL="800100" lvl="1"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Note discrepancies or follow-up questions</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Use active listening skills</a:t>
            </a:r>
          </a:p>
          <a:p>
            <a:pPr marL="800100" lvl="1" indent="-342900">
              <a:buFont typeface="Arial" panose="020B0604020202020204" pitchFamily="34" charset="0"/>
              <a:buChar char="•"/>
            </a:pPr>
            <a:r>
              <a:rPr lang="en-US" sz="2000" dirty="0">
                <a:latin typeface="Garamond" panose="02020404030301010803" pitchFamily="18" charset="0"/>
              </a:rPr>
              <a:t>Nodding head, eye contact, summarization</a:t>
            </a:r>
          </a:p>
          <a:p>
            <a:pPr marL="800100" lvl="1"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Asking about sensory memory can jog overall memory</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Asking witnesses about special events or details of their own day could jog memory of the date in question</a:t>
            </a:r>
          </a:p>
          <a:p>
            <a:pPr marL="342900" indent="-342900">
              <a:buFont typeface="Arial" panose="020B0604020202020204" pitchFamily="34" charset="0"/>
              <a:buChar char="•"/>
            </a:pPr>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Maintain a poker face</a:t>
            </a:r>
          </a:p>
        </p:txBody>
      </p:sp>
      <p:pic>
        <p:nvPicPr>
          <p:cNvPr id="6" name="Picture 5">
            <a:extLst>
              <a:ext uri="{FF2B5EF4-FFF2-40B4-BE49-F238E27FC236}">
                <a16:creationId xmlns:a16="http://schemas.microsoft.com/office/drawing/2014/main" id="{BBE7B616-77B6-41A3-915D-A67C8D4F96A4}"/>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219161684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38F7-85C8-41E4-882A-03163FCFD5C3}"/>
              </a:ext>
            </a:extLst>
          </p:cNvPr>
          <p:cNvSpPr>
            <a:spLocks noGrp="1"/>
          </p:cNvSpPr>
          <p:nvPr>
            <p:ph type="ctrTitle"/>
          </p:nvPr>
        </p:nvSpPr>
        <p:spPr>
          <a:xfrm>
            <a:off x="3775045" y="350576"/>
            <a:ext cx="7108977" cy="1914452"/>
          </a:xfrm>
        </p:spPr>
        <p:txBody>
          <a:bodyPr/>
          <a:lstStyle/>
          <a:p>
            <a:r>
              <a:rPr lang="en-US" dirty="0"/>
              <a:t>Questions - Discussion</a:t>
            </a:r>
          </a:p>
        </p:txBody>
      </p:sp>
      <p:sp>
        <p:nvSpPr>
          <p:cNvPr id="3" name="Subtitle 2">
            <a:extLst>
              <a:ext uri="{FF2B5EF4-FFF2-40B4-BE49-F238E27FC236}">
                <a16:creationId xmlns:a16="http://schemas.microsoft.com/office/drawing/2014/main" id="{791E0240-362B-499C-8D8A-FEE4C122F19E}"/>
              </a:ext>
            </a:extLst>
          </p:cNvPr>
          <p:cNvSpPr>
            <a:spLocks noGrp="1"/>
          </p:cNvSpPr>
          <p:nvPr>
            <p:ph type="subTitle" idx="1"/>
          </p:nvPr>
        </p:nvSpPr>
        <p:spPr>
          <a:xfrm>
            <a:off x="1213607" y="2964992"/>
            <a:ext cx="9144000" cy="3255962"/>
          </a:xfrm>
        </p:spPr>
        <p:txBody>
          <a:bodyPr>
            <a:normAutofit fontScale="92500" lnSpcReduction="20000"/>
          </a:bodyPr>
          <a:lstStyle/>
          <a:p>
            <a:r>
              <a:rPr lang="en-US" dirty="0"/>
              <a:t>Sharon Stellato, JD</a:t>
            </a:r>
          </a:p>
          <a:p>
            <a:r>
              <a:rPr lang="en-US" dirty="0"/>
              <a:t>AVP of Equity and Compliance/Director of Title IX</a:t>
            </a:r>
            <a:br>
              <a:rPr lang="en-US" dirty="0"/>
            </a:br>
            <a:r>
              <a:rPr lang="en-US" dirty="0"/>
              <a:t>Title IX Coordinator</a:t>
            </a:r>
          </a:p>
          <a:p>
            <a:r>
              <a:rPr lang="en-US" dirty="0">
                <a:hlinkClick r:id="rId2"/>
              </a:rPr>
              <a:t>Stellato_sl@mercer.edu</a:t>
            </a:r>
            <a:endParaRPr lang="en-US" dirty="0"/>
          </a:p>
          <a:p>
            <a:r>
              <a:rPr lang="en-US" dirty="0"/>
              <a:t>Titleix.mercer.edu</a:t>
            </a:r>
          </a:p>
          <a:p>
            <a:pPr algn="l"/>
            <a:endParaRPr lang="en-US" dirty="0"/>
          </a:p>
          <a:p>
            <a:pPr algn="l"/>
            <a:r>
              <a:rPr lang="en-US" b="1" u="sng" dirty="0"/>
              <a:t>Macon:	</a:t>
            </a:r>
            <a:r>
              <a:rPr lang="en-US" dirty="0"/>
              <a:t>						</a:t>
            </a:r>
            <a:r>
              <a:rPr lang="en-US" b="1" u="sng" dirty="0"/>
              <a:t>Atlanta:</a:t>
            </a:r>
          </a:p>
          <a:p>
            <a:pPr algn="l"/>
            <a:r>
              <a:rPr lang="en-US" dirty="0"/>
              <a:t>Newton Chapel </a:t>
            </a:r>
            <a:r>
              <a:rPr lang="en-US"/>
              <a:t>1</a:t>
            </a:r>
            <a:r>
              <a:rPr lang="en-US" baseline="30000"/>
              <a:t>st</a:t>
            </a:r>
            <a:r>
              <a:rPr lang="en-US"/>
              <a:t> floor</a:t>
            </a:r>
            <a:r>
              <a:rPr lang="en-US" dirty="0"/>
              <a:t>					AACC 563</a:t>
            </a:r>
          </a:p>
          <a:p>
            <a:pPr algn="l"/>
            <a:r>
              <a:rPr lang="en-US" dirty="0"/>
              <a:t>478-301-2788						678-547-6598</a:t>
            </a:r>
          </a:p>
        </p:txBody>
      </p:sp>
      <p:pic>
        <p:nvPicPr>
          <p:cNvPr id="4" name="Content Placeholder 4">
            <a:extLst>
              <a:ext uri="{FF2B5EF4-FFF2-40B4-BE49-F238E27FC236}">
                <a16:creationId xmlns:a16="http://schemas.microsoft.com/office/drawing/2014/main" id="{C1F09EAE-866B-414F-BE25-A462D8861639}"/>
              </a:ext>
            </a:extLst>
          </p:cNvPr>
          <p:cNvPicPr>
            <a:picLocks noChangeAspect="1"/>
          </p:cNvPicPr>
          <p:nvPr/>
        </p:nvPicPr>
        <p:blipFill>
          <a:blip r:embed="rId3">
            <a:clrChange>
              <a:clrFrom>
                <a:srgbClr val="F76800"/>
              </a:clrFrom>
              <a:clrTo>
                <a:srgbClr val="F76800">
                  <a:alpha val="0"/>
                </a:srgbClr>
              </a:clrTo>
            </a:clrChange>
            <a:extLst>
              <a:ext uri="{28A0092B-C50C-407E-A947-70E740481C1C}">
                <a14:useLocalDpi xmlns:a14="http://schemas.microsoft.com/office/drawing/2010/main" val="0"/>
              </a:ext>
            </a:extLst>
          </a:blip>
          <a:stretch>
            <a:fillRect/>
          </a:stretch>
        </p:blipFill>
        <p:spPr>
          <a:xfrm>
            <a:off x="0" y="-387639"/>
            <a:ext cx="3287568" cy="3287568"/>
          </a:xfrm>
          <a:prstGeom prst="rect">
            <a:avLst/>
          </a:prstGeom>
          <a:effectLst>
            <a:outerShdw blurRad="50800" dist="50800" dir="5400000" algn="ctr" rotWithShape="0">
              <a:srgbClr val="000000">
                <a:alpha val="27000"/>
              </a:srgbClr>
            </a:outerShdw>
          </a:effectLst>
        </p:spPr>
      </p:pic>
    </p:spTree>
    <p:extLst>
      <p:ext uri="{BB962C8B-B14F-4D97-AF65-F5344CB8AC3E}">
        <p14:creationId xmlns:p14="http://schemas.microsoft.com/office/powerpoint/2010/main" val="411756520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Discrimination</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809625" y="2628898"/>
            <a:ext cx="4406143" cy="3230363"/>
          </a:xfrm>
        </p:spPr>
        <p:txBody>
          <a:bodyPr>
            <a:normAutofit fontScale="62500" lnSpcReduction="20000"/>
          </a:bodyPr>
          <a:lstStyle/>
          <a:p>
            <a:pPr>
              <a:defRPr/>
            </a:pPr>
            <a:r>
              <a:rPr lang="en-US" sz="3600" dirty="0">
                <a:latin typeface="Garamond" panose="02020404030301010803" pitchFamily="18" charset="0"/>
                <a:ea typeface="Adobe Fan Heiti Std B" panose="020B0700000000000000" pitchFamily="34" charset="-128"/>
              </a:rPr>
              <a:t>Disparate treatment or unfavorable conduct directed at an individual based on any status or characteristic identified in our policy or as defined and protected by applicable law.</a:t>
            </a:r>
          </a:p>
          <a:p>
            <a:pPr>
              <a:defRPr/>
            </a:pPr>
            <a:r>
              <a:rPr lang="en-US" sz="3600" b="1" u="sng" dirty="0">
                <a:latin typeface="Garamond" panose="02020404030301010803" pitchFamily="18" charset="0"/>
                <a:ea typeface="Adobe Fan Heiti Std B" panose="020B0700000000000000" pitchFamily="34" charset="-128"/>
              </a:rPr>
              <a:t>Unwelcome </a:t>
            </a:r>
            <a:r>
              <a:rPr lang="en-US" sz="3600" dirty="0">
                <a:latin typeface="Garamond" panose="02020404030301010803" pitchFamily="18" charset="0"/>
                <a:ea typeface="Adobe Fan Heiti Std B" panose="020B0700000000000000" pitchFamily="34" charset="-128"/>
              </a:rPr>
              <a:t>verbal, written or physical conduct based on any status or characteristic outlined in this policy, which a reasonable person would consider intimidating, hostile or abusive.</a:t>
            </a:r>
          </a:p>
          <a:p>
            <a:pPr>
              <a:defRPr/>
            </a:pP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B4665DC1-3384-4C57-9395-6ADADF1418A8}"/>
              </a:ext>
            </a:extLst>
          </p:cNvPr>
          <p:cNvSpPr txBox="1"/>
          <p:nvPr/>
        </p:nvSpPr>
        <p:spPr>
          <a:xfrm>
            <a:off x="6333688" y="2628899"/>
            <a:ext cx="5176007" cy="3970318"/>
          </a:xfrm>
          <a:prstGeom prst="rect">
            <a:avLst/>
          </a:prstGeom>
          <a:noFill/>
        </p:spPr>
        <p:txBody>
          <a:bodyPr wrap="square" rtlCol="0">
            <a:spAutoFit/>
          </a:bodyPr>
          <a:lstStyle/>
          <a:p>
            <a:r>
              <a:rPr lang="en-US" b="1" u="sng" dirty="0">
                <a:latin typeface="Garamond" panose="02020404030301010803" pitchFamily="18" charset="0"/>
              </a:rPr>
              <a:t>Characteristics protected by law:</a:t>
            </a:r>
          </a:p>
          <a:p>
            <a:pPr marL="285750" indent="-285750">
              <a:buFont typeface="Arial" panose="020B0604020202020204" pitchFamily="34" charset="0"/>
              <a:buChar char="•"/>
            </a:pPr>
            <a:r>
              <a:rPr lang="en-US" dirty="0">
                <a:latin typeface="Garamond" panose="02020404030301010803" pitchFamily="18" charset="0"/>
              </a:rPr>
              <a:t>Race</a:t>
            </a:r>
          </a:p>
          <a:p>
            <a:pPr marL="285750" indent="-285750">
              <a:buFont typeface="Arial" panose="020B0604020202020204" pitchFamily="34" charset="0"/>
              <a:buChar char="•"/>
            </a:pPr>
            <a:r>
              <a:rPr lang="en-US" dirty="0">
                <a:latin typeface="Garamond" panose="02020404030301010803" pitchFamily="18" charset="0"/>
              </a:rPr>
              <a:t>Color</a:t>
            </a:r>
          </a:p>
          <a:p>
            <a:pPr marL="285750" indent="-285750">
              <a:buFont typeface="Arial" panose="020B0604020202020204" pitchFamily="34" charset="0"/>
              <a:buChar char="•"/>
            </a:pPr>
            <a:r>
              <a:rPr lang="en-US" dirty="0">
                <a:latin typeface="Garamond" panose="02020404030301010803" pitchFamily="18" charset="0"/>
              </a:rPr>
              <a:t>National or Ethnic Origin</a:t>
            </a:r>
          </a:p>
          <a:p>
            <a:pPr marL="285750" indent="-285750">
              <a:buFont typeface="Arial" panose="020B0604020202020204" pitchFamily="34" charset="0"/>
              <a:buChar char="•"/>
            </a:pPr>
            <a:r>
              <a:rPr lang="en-US" dirty="0">
                <a:latin typeface="Garamond" panose="02020404030301010803" pitchFamily="18" charset="0"/>
              </a:rPr>
              <a:t>Disability</a:t>
            </a:r>
          </a:p>
          <a:p>
            <a:pPr marL="285750" indent="-285750">
              <a:buFont typeface="Arial" panose="020B0604020202020204" pitchFamily="34" charset="0"/>
              <a:buChar char="•"/>
            </a:pPr>
            <a:r>
              <a:rPr lang="en-US" dirty="0">
                <a:latin typeface="Garamond" panose="02020404030301010803" pitchFamily="18" charset="0"/>
              </a:rPr>
              <a:t>Marital Status</a:t>
            </a:r>
          </a:p>
          <a:p>
            <a:pPr marL="285750" indent="-285750">
              <a:buFont typeface="Arial" panose="020B0604020202020204" pitchFamily="34" charset="0"/>
              <a:buChar char="•"/>
            </a:pPr>
            <a:r>
              <a:rPr lang="en-US" dirty="0">
                <a:latin typeface="Garamond" panose="02020404030301010803" pitchFamily="18" charset="0"/>
              </a:rPr>
              <a:t>Veteran Status</a:t>
            </a:r>
          </a:p>
          <a:p>
            <a:pPr marL="285750" indent="-285750">
              <a:buFont typeface="Arial" panose="020B0604020202020204" pitchFamily="34" charset="0"/>
              <a:buChar char="•"/>
            </a:pPr>
            <a:r>
              <a:rPr lang="en-US" dirty="0">
                <a:latin typeface="Garamond" panose="02020404030301010803" pitchFamily="18" charset="0"/>
              </a:rPr>
              <a:t>Sex</a:t>
            </a:r>
          </a:p>
          <a:p>
            <a:pPr marL="285750" indent="-285750">
              <a:buFont typeface="Arial" panose="020B0604020202020204" pitchFamily="34" charset="0"/>
              <a:buChar char="•"/>
            </a:pPr>
            <a:r>
              <a:rPr lang="en-US" dirty="0">
                <a:latin typeface="Garamond" panose="02020404030301010803" pitchFamily="18" charset="0"/>
              </a:rPr>
              <a:t>Sexual Orientation</a:t>
            </a:r>
          </a:p>
          <a:p>
            <a:pPr marL="285750" indent="-285750">
              <a:buFont typeface="Arial" panose="020B0604020202020204" pitchFamily="34" charset="0"/>
              <a:buChar char="•"/>
            </a:pPr>
            <a:r>
              <a:rPr lang="en-US" dirty="0">
                <a:latin typeface="Garamond" panose="02020404030301010803" pitchFamily="18" charset="0"/>
              </a:rPr>
              <a:t>Gender Identity</a:t>
            </a:r>
          </a:p>
          <a:p>
            <a:pPr marL="285750" indent="-285750">
              <a:buFont typeface="Arial" panose="020B0604020202020204" pitchFamily="34" charset="0"/>
              <a:buChar char="•"/>
            </a:pPr>
            <a:r>
              <a:rPr lang="en-US" dirty="0">
                <a:latin typeface="Garamond" panose="02020404030301010803" pitchFamily="18" charset="0"/>
              </a:rPr>
              <a:t>Gender Expression</a:t>
            </a:r>
          </a:p>
          <a:p>
            <a:pPr marL="285750" indent="-285750">
              <a:buFont typeface="Arial" panose="020B0604020202020204" pitchFamily="34" charset="0"/>
              <a:buChar char="•"/>
            </a:pPr>
            <a:r>
              <a:rPr lang="en-US" dirty="0">
                <a:latin typeface="Garamond" panose="02020404030301010803" pitchFamily="18" charset="0"/>
              </a:rPr>
              <a:t>Genetic Information</a:t>
            </a:r>
          </a:p>
          <a:p>
            <a:pPr marL="285750" indent="-285750">
              <a:buFont typeface="Arial" panose="020B0604020202020204" pitchFamily="34" charset="0"/>
              <a:buChar char="•"/>
            </a:pPr>
            <a:r>
              <a:rPr lang="en-US" dirty="0">
                <a:latin typeface="Garamond" panose="02020404030301010803" pitchFamily="18" charset="0"/>
              </a:rPr>
              <a:t>Age</a:t>
            </a:r>
          </a:p>
          <a:p>
            <a:pPr marL="285750" indent="-285750">
              <a:buFont typeface="Arial" panose="020B0604020202020204" pitchFamily="34" charset="0"/>
              <a:buChar char="•"/>
            </a:pPr>
            <a:r>
              <a:rPr lang="en-US" dirty="0">
                <a:latin typeface="Garamond" panose="02020404030301010803" pitchFamily="18" charset="0"/>
              </a:rPr>
              <a:t>Religion</a:t>
            </a:r>
          </a:p>
        </p:txBody>
      </p:sp>
      <p:pic>
        <p:nvPicPr>
          <p:cNvPr id="6" name="Picture 5">
            <a:extLst>
              <a:ext uri="{FF2B5EF4-FFF2-40B4-BE49-F238E27FC236}">
                <a16:creationId xmlns:a16="http://schemas.microsoft.com/office/drawing/2014/main" id="{DAD8D611-C9DB-4949-AABE-AB1DC5D0C652}"/>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21552715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Discrimination</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635431" y="2628898"/>
            <a:ext cx="10638583" cy="4229102"/>
          </a:xfrm>
        </p:spPr>
        <p:txBody>
          <a:bodyPr>
            <a:normAutofit fontScale="77500" lnSpcReduction="20000"/>
          </a:bodyPr>
          <a:lstStyle/>
          <a:p>
            <a:pPr marL="285750" indent="-285750">
              <a:buFont typeface="Arial" panose="020B0604020202020204" pitchFamily="34" charset="0"/>
              <a:buChar char="•"/>
              <a:defRPr/>
            </a:pPr>
            <a:r>
              <a:rPr lang="en-US" sz="2900" u="sng" dirty="0">
                <a:effectLst/>
                <a:latin typeface="Times New Roman" panose="02020603050405020304" pitchFamily="18" charset="0"/>
                <a:ea typeface="Times New Roman" panose="02020603050405020304" pitchFamily="18" charset="0"/>
              </a:rPr>
              <a:t>Race:</a:t>
            </a:r>
            <a:r>
              <a:rPr lang="en-US" sz="2900" dirty="0">
                <a:effectLst/>
                <a:latin typeface="Times New Roman" panose="02020603050405020304" pitchFamily="18" charset="0"/>
                <a:ea typeface="Times New Roman" panose="02020603050405020304" pitchFamily="18" charset="0"/>
              </a:rPr>
              <a:t> Physical characteristics that define a person as a member of a specific group. Things that define race can include skin color, hair color and texture, eye color, facial features, and physical build. Race is a social construct, and what defines who belongs to a particular race can vary.</a:t>
            </a:r>
          </a:p>
          <a:p>
            <a:pPr marL="285750" indent="-285750">
              <a:buFont typeface="Arial" panose="020B0604020202020204" pitchFamily="34" charset="0"/>
              <a:buChar char="•"/>
              <a:defRPr/>
            </a:pPr>
            <a:endParaRPr lang="en-US" sz="29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900" u="sng" dirty="0">
                <a:effectLst/>
                <a:latin typeface="Times New Roman" panose="02020603050405020304" pitchFamily="18" charset="0"/>
                <a:ea typeface="Times New Roman" panose="02020603050405020304" pitchFamily="18" charset="0"/>
              </a:rPr>
              <a:t>Color:</a:t>
            </a:r>
            <a:r>
              <a:rPr lang="en-US" sz="2900" dirty="0">
                <a:effectLst/>
                <a:latin typeface="Times New Roman" panose="02020603050405020304" pitchFamily="18" charset="0"/>
                <a:ea typeface="Times New Roman" panose="02020603050405020304" pitchFamily="18" charset="0"/>
              </a:rPr>
              <a:t>  Can occur between persons of different races or ethnicities, or between persons of the same race or ethnicity</a:t>
            </a:r>
          </a:p>
          <a:p>
            <a:pPr marR="0" lvl="0">
              <a:spcBef>
                <a:spcPts val="0"/>
              </a:spcBef>
              <a:spcAft>
                <a:spcPts val="0"/>
              </a:spcAft>
            </a:pPr>
            <a:endParaRPr lang="en-US" sz="29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900" u="sng" dirty="0">
                <a:effectLst/>
                <a:latin typeface="Times New Roman" panose="02020603050405020304" pitchFamily="18" charset="0"/>
                <a:ea typeface="Times New Roman" panose="02020603050405020304" pitchFamily="18" charset="0"/>
              </a:rPr>
              <a:t>National origin</a:t>
            </a:r>
            <a:r>
              <a:rPr lang="en-US" sz="2900" dirty="0">
                <a:effectLst/>
                <a:latin typeface="Times New Roman" panose="02020603050405020304" pitchFamily="18" charset="0"/>
                <a:ea typeface="Times New Roman" panose="02020603050405020304" pitchFamily="18" charset="0"/>
              </a:rPr>
              <a:t> - Means someone's Nationality – legal status/where you have citizenship.  </a:t>
            </a:r>
          </a:p>
          <a:p>
            <a:pPr marL="342900" marR="0" lvl="0" indent="-342900">
              <a:spcBef>
                <a:spcPts val="0"/>
              </a:spcBef>
              <a:spcAft>
                <a:spcPts val="0"/>
              </a:spcAft>
              <a:buFont typeface="Symbol" panose="05050102010706020507" pitchFamily="18" charset="2"/>
              <a:buChar char=""/>
            </a:pPr>
            <a:endParaRPr lang="en-US" sz="2900" dirty="0">
              <a:effectLst/>
              <a:latin typeface="Times New Roman" panose="02020603050405020304" pitchFamily="18" charset="0"/>
              <a:ea typeface="Times New Roman" panose="02020603050405020304" pitchFamily="18" charset="0"/>
            </a:endParaRPr>
          </a:p>
          <a:p>
            <a:pPr marL="342900" indent="-342900">
              <a:spcBef>
                <a:spcPts val="0"/>
              </a:spcBef>
              <a:buFont typeface="Symbol" panose="05050102010706020507" pitchFamily="18" charset="2"/>
              <a:buChar char=""/>
            </a:pPr>
            <a:r>
              <a:rPr lang="en-US" sz="2900" u="sng" dirty="0">
                <a:effectLst/>
                <a:latin typeface="Times New Roman" panose="02020603050405020304" pitchFamily="18" charset="0"/>
                <a:ea typeface="Times New Roman" panose="02020603050405020304" pitchFamily="18" charset="0"/>
              </a:rPr>
              <a:t>Ethnic origin</a:t>
            </a:r>
            <a:r>
              <a:rPr lang="en-US" sz="2900" dirty="0">
                <a:effectLst/>
                <a:latin typeface="Times New Roman" panose="02020603050405020304" pitchFamily="18" charset="0"/>
                <a:ea typeface="Times New Roman" panose="02020603050405020304" pitchFamily="18" charset="0"/>
              </a:rPr>
              <a:t> – Social and cultural identity.  Often used interchangeably with National Origin.  Refers to a person's 'roots’ Also refers to a group of people who share Culture, Language, and Beliefs. </a:t>
            </a:r>
          </a:p>
          <a:p>
            <a:pPr marL="342900" marR="0" lvl="0" indent="-342900">
              <a:spcBef>
                <a:spcPts val="0"/>
              </a:spcBef>
              <a:spcAft>
                <a:spcPts val="0"/>
              </a:spcAft>
              <a:buFont typeface="Symbol" panose="05050102010706020507" pitchFamily="18" charset="2"/>
              <a:buChar char=""/>
            </a:pPr>
            <a:endParaRPr lang="en-US" sz="29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900" u="sng" dirty="0">
                <a:effectLst/>
                <a:latin typeface="Times New Roman" panose="02020603050405020304" pitchFamily="18" charset="0"/>
                <a:ea typeface="Times New Roman" panose="02020603050405020304" pitchFamily="18" charset="0"/>
              </a:rPr>
              <a:t>Genetic Information</a:t>
            </a:r>
            <a:r>
              <a:rPr lang="en-US" sz="2900" dirty="0">
                <a:effectLst/>
                <a:latin typeface="Times New Roman" panose="02020603050405020304" pitchFamily="18" charset="0"/>
                <a:ea typeface="Times New Roman" panose="02020603050405020304" pitchFamily="18" charset="0"/>
              </a:rPr>
              <a:t> - Information about your genetic tests and the genetic tests of your family members. Genetic information also includes information about any disease, disorder, or condition of your family members (your family medical history)</a:t>
            </a:r>
          </a:p>
          <a:p>
            <a:pPr>
              <a:defRPr/>
            </a:pPr>
            <a:endParaRPr lang="en-US" sz="3600" dirty="0">
              <a:latin typeface="Garamond" panose="02020404030301010803" pitchFamily="18" charset="0"/>
              <a:ea typeface="Adobe Fan Heiti Std B" panose="020B0700000000000000" pitchFamily="34" charset="-128"/>
            </a:endParaRPr>
          </a:p>
          <a:p>
            <a:pPr>
              <a:defRPr/>
            </a:pPr>
            <a:endParaRPr lang="en-US" sz="2800" dirty="0">
              <a:latin typeface="Garamond" panose="02020404030301010803" pitchFamily="18" charset="0"/>
            </a:endParaRPr>
          </a:p>
        </p:txBody>
      </p:sp>
      <p:pic>
        <p:nvPicPr>
          <p:cNvPr id="6" name="Picture 5">
            <a:extLst>
              <a:ext uri="{FF2B5EF4-FFF2-40B4-BE49-F238E27FC236}">
                <a16:creationId xmlns:a16="http://schemas.microsoft.com/office/drawing/2014/main" id="{DAD8D611-C9DB-4949-AABE-AB1DC5D0C652}"/>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194211929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1800225" y="1594925"/>
            <a:ext cx="8591550" cy="1033974"/>
          </a:xfrm>
        </p:spPr>
        <p:txBody>
          <a:bodyPr/>
          <a:lstStyle/>
          <a:p>
            <a:r>
              <a:rPr lang="en-US" dirty="0">
                <a:latin typeface="Garamond" panose="02020404030301010803" pitchFamily="18" charset="0"/>
              </a:rPr>
              <a:t>Discrimination</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635431" y="2628898"/>
            <a:ext cx="10638583" cy="4229102"/>
          </a:xfrm>
        </p:spPr>
        <p:txBody>
          <a:bodyPr>
            <a:normAutofit fontScale="77500" lnSpcReduction="20000"/>
          </a:bodyPr>
          <a:lstStyle/>
          <a:p>
            <a:pPr marL="0" marR="0">
              <a:lnSpc>
                <a:spcPct val="107000"/>
              </a:lnSpc>
              <a:spcBef>
                <a:spcPts val="0"/>
              </a:spcBef>
              <a:spcAft>
                <a:spcPts val="8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Sexual Orientation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the emotional, romantic, or sexual attraction that a person feels toward another person.  lesbian, gay, heterosexual, straight, asexual, bisexual, queer, polysexual, and pansexual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Gender Identity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person's internal and individual experience of gender. It is a person's sense of being a woman, a man, both, neither, or anywhere along the gender spectrum. A person's gender identity may be the same as or different from their birth-assigned sex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Gender Expression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A person's gender identity may be the same as or different from their birth-assigned sex. Gender expression is how a person publicly expresses or presents their gender. This can include behavior and outward appearance such as dress, hair, make-up, body language and voice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sz="3600" dirty="0">
              <a:latin typeface="Garamond" panose="02020404030301010803" pitchFamily="18" charset="0"/>
              <a:ea typeface="Adobe Fan Heiti Std B" panose="020B0700000000000000" pitchFamily="34" charset="-128"/>
            </a:endParaRPr>
          </a:p>
          <a:p>
            <a:pPr>
              <a:defRPr/>
            </a:pPr>
            <a:endParaRPr lang="en-US" sz="2800" dirty="0">
              <a:latin typeface="Garamond" panose="02020404030301010803" pitchFamily="18" charset="0"/>
            </a:endParaRPr>
          </a:p>
        </p:txBody>
      </p:sp>
      <p:pic>
        <p:nvPicPr>
          <p:cNvPr id="6" name="Picture 5">
            <a:extLst>
              <a:ext uri="{FF2B5EF4-FFF2-40B4-BE49-F238E27FC236}">
                <a16:creationId xmlns:a16="http://schemas.microsoft.com/office/drawing/2014/main" id="{DAD8D611-C9DB-4949-AABE-AB1DC5D0C652}"/>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418876084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402955" y="1875295"/>
            <a:ext cx="11670675" cy="860156"/>
          </a:xfrm>
        </p:spPr>
        <p:txBody>
          <a:bodyPr>
            <a:normAutofit fontScale="90000"/>
          </a:bodyPr>
          <a:lstStyle/>
          <a:p>
            <a:r>
              <a:rPr lang="en-US" sz="4800" dirty="0">
                <a:latin typeface="Garamond" panose="02020404030301010803" pitchFamily="18" charset="0"/>
              </a:rPr>
              <a:t>Title VI </a:t>
            </a:r>
            <a:br>
              <a:rPr lang="en-US" sz="4800" dirty="0">
                <a:latin typeface="Garamond" panose="02020404030301010803" pitchFamily="18" charset="0"/>
              </a:rPr>
            </a:br>
            <a:endParaRPr lang="en-US" sz="2200" dirty="0">
              <a:latin typeface="Garamond" panose="02020404030301010803" pitchFamily="18" charset="0"/>
            </a:endParaRP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658678" y="2510725"/>
            <a:ext cx="10982165" cy="4258886"/>
          </a:xfrm>
        </p:spPr>
        <p:txBody>
          <a:bodyPr>
            <a:normAutofit/>
          </a:bodyPr>
          <a:lstStyle/>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Title VI prohibits </a:t>
            </a:r>
            <a:r>
              <a:rPr lang="en-US" b="1" dirty="0">
                <a:latin typeface="Garamond" panose="02020404030301010803" pitchFamily="18" charset="0"/>
                <a:ea typeface="Adobe Fan Heiti Std B" panose="020B0700000000000000" pitchFamily="34" charset="-128"/>
              </a:rPr>
              <a:t>race, color, or national origin discrimination</a:t>
            </a:r>
            <a:r>
              <a:rPr lang="en-US" dirty="0">
                <a:latin typeface="Garamond" panose="02020404030301010803" pitchFamily="18" charset="0"/>
                <a:ea typeface="Adobe Fan Heiti Std B" panose="020B0700000000000000" pitchFamily="34" charset="-128"/>
              </a:rPr>
              <a:t>, </a:t>
            </a:r>
            <a:r>
              <a:rPr lang="en-US" b="1" dirty="0">
                <a:latin typeface="Garamond" panose="02020404030301010803" pitchFamily="18" charset="0"/>
                <a:ea typeface="Adobe Fan Heiti Std B" panose="020B0700000000000000" pitchFamily="34" charset="-128"/>
              </a:rPr>
              <a:t>including harassment</a:t>
            </a:r>
            <a:r>
              <a:rPr lang="en-US" dirty="0">
                <a:latin typeface="Garamond" panose="02020404030301010803" pitchFamily="18" charset="0"/>
                <a:ea typeface="Adobe Fan Heiti Std B" panose="020B0700000000000000" pitchFamily="34" charset="-128"/>
              </a:rPr>
              <a:t>, based on their actual or perceived: (i) shared ancestry or ethnic characteristics; or (ii) citizenship or residency in a country with a dominant religion or distinct religious identity.</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Some examples of such discrimination may involve or be based upon:</a:t>
            </a:r>
          </a:p>
          <a:p>
            <a:pPr marL="800100" lvl="1"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racial, ethnic, or ancestral slurs or stereotypes;</a:t>
            </a:r>
          </a:p>
          <a:p>
            <a:pPr marL="800100" lvl="1"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physical appearance, including skin color, physical features, or style of dress reflecting both ethnic and religious traditions;</a:t>
            </a:r>
          </a:p>
          <a:p>
            <a:pPr marL="800100" lvl="1"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speaking a language other than English or with a particular foreign accent or oral expression; or</a:t>
            </a:r>
          </a:p>
          <a:p>
            <a:pPr marL="800100" lvl="1"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having a name commonly associated with a particular shared ancestry or ethnicity.</a:t>
            </a:r>
          </a:p>
          <a:p>
            <a:pPr marL="342900" indent="-342900" algn="l">
              <a:buFont typeface="Arial" panose="020B0604020202020204" pitchFamily="34" charset="0"/>
              <a:buChar char="•"/>
              <a:defRPr/>
            </a:pPr>
            <a:endParaRPr lang="en-US" dirty="0">
              <a:latin typeface="Garamond" panose="02020404030301010803" pitchFamily="18" charset="0"/>
              <a:ea typeface="Adobe Fan Heiti Std B" panose="020B0700000000000000" pitchFamily="34" charset="-128"/>
            </a:endParaRPr>
          </a:p>
        </p:txBody>
      </p:sp>
      <p:pic>
        <p:nvPicPr>
          <p:cNvPr id="6" name="Picture 5">
            <a:extLst>
              <a:ext uri="{FF2B5EF4-FFF2-40B4-BE49-F238E27FC236}">
                <a16:creationId xmlns:a16="http://schemas.microsoft.com/office/drawing/2014/main" id="{CFF09A99-0C99-443E-8AEB-C1A3BD1A3EF6}"/>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776467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333215" y="1728061"/>
            <a:ext cx="11740416" cy="720671"/>
          </a:xfrm>
        </p:spPr>
        <p:txBody>
          <a:bodyPr>
            <a:normAutofit fontScale="90000"/>
          </a:bodyPr>
          <a:lstStyle/>
          <a:p>
            <a:r>
              <a:rPr lang="en-US" sz="4800" dirty="0">
                <a:latin typeface="Garamond" panose="02020404030301010803" pitchFamily="18" charset="0"/>
              </a:rPr>
              <a:t>Title VI</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671512" y="2550685"/>
            <a:ext cx="10848975" cy="3689686"/>
          </a:xfrm>
        </p:spPr>
        <p:txBody>
          <a:bodyPr>
            <a:normAutofit fontScale="92500" lnSpcReduction="20000"/>
          </a:bodyPr>
          <a:lstStyle/>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Harassing conduct is unwelcome conduct that may include verbal abuse, graphic or written statements, physical assault, or other conduct that may be threatening, harmful, or humiliating.</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A school has a legal duty to take prompt and effective steps that are reasonably calculated to: (1) end the harassment, (2) eliminate any hostile environment and its effects, and (3) prevent the harassment from recurring.</a:t>
            </a:r>
          </a:p>
          <a:p>
            <a:pPr marL="800100" lvl="1"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OCR is clear in numerous findings in the past year – institutions MUST take steps reasonably calculated to end or prevent hostile environment.</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A school violates a student’s Title VI rights when it fails to appropriately remedy a hostile climate or inequity in treatment due to race, color, or national origin.</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University must respond to all allegations under Title VI and document what action was taken or document why action was not taken. </a:t>
            </a:r>
          </a:p>
          <a:p>
            <a:pPr marL="342900" indent="-342900" algn="l">
              <a:buFont typeface="Arial" panose="020B0604020202020204" pitchFamily="34" charset="0"/>
              <a:buChar char="•"/>
              <a:defRPr/>
            </a:pPr>
            <a:r>
              <a:rPr lang="en-US" dirty="0">
                <a:latin typeface="Garamond" panose="02020404030301010803" pitchFamily="18" charset="0"/>
                <a:ea typeface="Adobe Fan Heiti Std B" panose="020B0700000000000000" pitchFamily="34" charset="-128"/>
              </a:rPr>
              <a:t>Since October 7, 2023, 400% increase in incidents nationally.   </a:t>
            </a:r>
          </a:p>
        </p:txBody>
      </p:sp>
      <p:pic>
        <p:nvPicPr>
          <p:cNvPr id="6" name="Picture 5">
            <a:extLst>
              <a:ext uri="{FF2B5EF4-FFF2-40B4-BE49-F238E27FC236}">
                <a16:creationId xmlns:a16="http://schemas.microsoft.com/office/drawing/2014/main" id="{CFF09A99-0C99-443E-8AEB-C1A3BD1A3EF6}"/>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52388" y="88389"/>
            <a:ext cx="5943612" cy="1537719"/>
          </a:xfrm>
          <a:prstGeom prst="rect">
            <a:avLst/>
          </a:prstGeom>
        </p:spPr>
      </p:pic>
    </p:spTree>
    <p:extLst>
      <p:ext uri="{BB962C8B-B14F-4D97-AF65-F5344CB8AC3E}">
        <p14:creationId xmlns:p14="http://schemas.microsoft.com/office/powerpoint/2010/main" val="950592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E60D-5441-46E9-B307-000064E32EEC}"/>
              </a:ext>
            </a:extLst>
          </p:cNvPr>
          <p:cNvSpPr>
            <a:spLocks noGrp="1"/>
          </p:cNvSpPr>
          <p:nvPr>
            <p:ph type="ctrTitle"/>
          </p:nvPr>
        </p:nvSpPr>
        <p:spPr>
          <a:xfrm>
            <a:off x="5921857" y="327307"/>
            <a:ext cx="5943612" cy="1033974"/>
          </a:xfrm>
        </p:spPr>
        <p:txBody>
          <a:bodyPr/>
          <a:lstStyle/>
          <a:p>
            <a:r>
              <a:rPr lang="en-US" dirty="0">
                <a:latin typeface="Garamond" panose="02020404030301010803" pitchFamily="18" charset="0"/>
              </a:rPr>
              <a:t>Title IX</a:t>
            </a:r>
          </a:p>
        </p:txBody>
      </p:sp>
      <p:sp>
        <p:nvSpPr>
          <p:cNvPr id="3" name="Subtitle 2">
            <a:extLst>
              <a:ext uri="{FF2B5EF4-FFF2-40B4-BE49-F238E27FC236}">
                <a16:creationId xmlns:a16="http://schemas.microsoft.com/office/drawing/2014/main" id="{A73139E1-1B44-4EEF-9776-4C2CF67FB6A2}"/>
              </a:ext>
            </a:extLst>
          </p:cNvPr>
          <p:cNvSpPr>
            <a:spLocks noGrp="1"/>
          </p:cNvSpPr>
          <p:nvPr>
            <p:ph type="subTitle" idx="1"/>
          </p:nvPr>
        </p:nvSpPr>
        <p:spPr>
          <a:xfrm>
            <a:off x="612559" y="1839118"/>
            <a:ext cx="11019407" cy="4930493"/>
          </a:xfrm>
        </p:spPr>
        <p:txBody>
          <a:bodyPr>
            <a:normAutofit fontScale="92500" lnSpcReduction="10000"/>
          </a:bodyPr>
          <a:lstStyle/>
          <a:p>
            <a:pPr>
              <a:defRPr/>
            </a:pPr>
            <a:r>
              <a:rPr lang="en-US" dirty="0">
                <a:latin typeface="Garamond" panose="02020404030301010803" pitchFamily="18" charset="0"/>
                <a:ea typeface="Adobe Fan Heiti Std B" panose="020B0700000000000000" pitchFamily="34" charset="-128"/>
              </a:rPr>
              <a:t>“No person in the United States shall, </a:t>
            </a:r>
            <a:r>
              <a:rPr lang="en-US" b="1" dirty="0">
                <a:latin typeface="Garamond" panose="02020404030301010803" pitchFamily="18" charset="0"/>
                <a:ea typeface="Adobe Fan Heiti Std B" panose="020B0700000000000000" pitchFamily="34" charset="-128"/>
              </a:rPr>
              <a:t>on the basis of sex</a:t>
            </a:r>
            <a:r>
              <a:rPr lang="en-US" dirty="0">
                <a:latin typeface="Garamond" panose="02020404030301010803" pitchFamily="18" charset="0"/>
                <a:ea typeface="Adobe Fan Heiti Std B" panose="020B0700000000000000" pitchFamily="34" charset="-128"/>
              </a:rPr>
              <a:t>, be excluded from participation in, be denied the benefits of, or be subject to discrimination under any educational program or activity receiving Federal financial assistance.” </a:t>
            </a:r>
          </a:p>
          <a:p>
            <a:pPr>
              <a:defRPr/>
            </a:pPr>
            <a:r>
              <a:rPr lang="en-US" dirty="0">
                <a:latin typeface="Garamond" panose="02020404030301010803" pitchFamily="18" charset="0"/>
                <a:ea typeface="Adobe Fan Heiti Std B" panose="020B0700000000000000" pitchFamily="34" charset="-128"/>
              </a:rPr>
              <a:t>Title IX of the Education Amendments of 1972</a:t>
            </a:r>
            <a:br>
              <a:rPr lang="en-US" dirty="0">
                <a:latin typeface="Garamond" panose="02020404030301010803" pitchFamily="18" charset="0"/>
                <a:ea typeface="Adobe Fan Heiti Std B" panose="020B0700000000000000" pitchFamily="34" charset="-128"/>
              </a:rPr>
            </a:br>
            <a:r>
              <a:rPr lang="en-US" dirty="0">
                <a:latin typeface="Garamond" panose="02020404030301010803" pitchFamily="18" charset="0"/>
                <a:ea typeface="Adobe Fan Heiti Std B" panose="020B0700000000000000" pitchFamily="34" charset="-128"/>
              </a:rPr>
              <a:t>_____</a:t>
            </a:r>
          </a:p>
          <a:p>
            <a:pPr>
              <a:defRPr/>
            </a:pPr>
            <a:r>
              <a:rPr lang="en-US" b="1" u="sng" dirty="0">
                <a:latin typeface="Garamond" panose="02020404030301010803" pitchFamily="18" charset="0"/>
                <a:ea typeface="Adobe Fan Heiti Std B" panose="020B0700000000000000" pitchFamily="34" charset="-128"/>
              </a:rPr>
              <a:t>History</a:t>
            </a:r>
            <a:br>
              <a:rPr lang="en-US" b="1" dirty="0">
                <a:latin typeface="Garamond" panose="02020404030301010803" pitchFamily="18" charset="0"/>
                <a:ea typeface="Adobe Fan Heiti Std B" panose="020B0700000000000000" pitchFamily="34" charset="-128"/>
              </a:rPr>
            </a:br>
            <a:endParaRPr lang="en-US" b="1" dirty="0">
              <a:latin typeface="Garamond" panose="02020404030301010803" pitchFamily="18" charset="0"/>
              <a:ea typeface="Adobe Fan Heiti Std B" panose="020B0700000000000000" pitchFamily="34" charset="-128"/>
            </a:endParaRPr>
          </a:p>
          <a:p>
            <a:pPr>
              <a:lnSpc>
                <a:spcPct val="110000"/>
              </a:lnSpc>
              <a:defRPr/>
            </a:pPr>
            <a:r>
              <a:rPr lang="en-US" dirty="0">
                <a:latin typeface="Garamond" panose="02020404030301010803" pitchFamily="18" charset="0"/>
                <a:ea typeface="Adobe Fan Heiti Std B" panose="020B0700000000000000" pitchFamily="34" charset="-128"/>
              </a:rPr>
              <a:t>Title IX</a:t>
            </a:r>
            <a:br>
              <a:rPr lang="en-US" dirty="0">
                <a:latin typeface="Garamond" panose="02020404030301010803" pitchFamily="18" charset="0"/>
                <a:ea typeface="Adobe Fan Heiti Std B" panose="020B0700000000000000" pitchFamily="34" charset="-128"/>
              </a:rPr>
            </a:br>
            <a:r>
              <a:rPr lang="en-US" dirty="0">
                <a:latin typeface="Garamond" panose="02020404030301010803" pitchFamily="18" charset="0"/>
                <a:ea typeface="Adobe Fan Heiti Std B" panose="020B0700000000000000" pitchFamily="34" charset="-128"/>
              </a:rPr>
              <a:t>Courts</a:t>
            </a:r>
            <a:br>
              <a:rPr lang="en-US" dirty="0">
                <a:latin typeface="Garamond" panose="02020404030301010803" pitchFamily="18" charset="0"/>
                <a:ea typeface="Adobe Fan Heiti Std B" panose="020B0700000000000000" pitchFamily="34" charset="-128"/>
              </a:rPr>
            </a:br>
            <a:r>
              <a:rPr lang="en-US" dirty="0">
                <a:latin typeface="Garamond" panose="02020404030301010803" pitchFamily="18" charset="0"/>
                <a:ea typeface="Adobe Fan Heiti Std B" panose="020B0700000000000000" pitchFamily="34" charset="-128"/>
              </a:rPr>
              <a:t>Obama Administration</a:t>
            </a:r>
            <a:br>
              <a:rPr lang="en-US" dirty="0">
                <a:latin typeface="Garamond" panose="02020404030301010803" pitchFamily="18" charset="0"/>
                <a:ea typeface="Adobe Fan Heiti Std B" panose="020B0700000000000000" pitchFamily="34" charset="-128"/>
              </a:rPr>
            </a:br>
            <a:r>
              <a:rPr lang="en-US" dirty="0">
                <a:latin typeface="Garamond" panose="02020404030301010803" pitchFamily="18" charset="0"/>
                <a:ea typeface="Adobe Fan Heiti Std B" panose="020B0700000000000000" pitchFamily="34" charset="-128"/>
              </a:rPr>
              <a:t>Trump Administration</a:t>
            </a:r>
            <a:br>
              <a:rPr lang="en-US" dirty="0">
                <a:latin typeface="Garamond" panose="02020404030301010803" pitchFamily="18" charset="0"/>
                <a:ea typeface="Adobe Fan Heiti Std B" panose="020B0700000000000000" pitchFamily="34" charset="-128"/>
              </a:rPr>
            </a:br>
            <a:r>
              <a:rPr lang="en-US" dirty="0">
                <a:latin typeface="Garamond" panose="02020404030301010803" pitchFamily="18" charset="0"/>
                <a:ea typeface="Adobe Fan Heiti Std B" panose="020B0700000000000000" pitchFamily="34" charset="-128"/>
              </a:rPr>
              <a:t>Biden Administration </a:t>
            </a:r>
            <a:br>
              <a:rPr lang="en-US" dirty="0">
                <a:latin typeface="Garamond" panose="02020404030301010803" pitchFamily="18" charset="0"/>
                <a:ea typeface="Adobe Fan Heiti Std B" panose="020B0700000000000000" pitchFamily="34" charset="-128"/>
              </a:rPr>
            </a:br>
            <a:r>
              <a:rPr lang="en-US" dirty="0">
                <a:latin typeface="Garamond" panose="02020404030301010803" pitchFamily="18" charset="0"/>
                <a:ea typeface="Adobe Fan Heiti Std B" panose="020B0700000000000000" pitchFamily="34" charset="-128"/>
              </a:rPr>
              <a:t>Trump Administration</a:t>
            </a:r>
          </a:p>
          <a:p>
            <a:pPr>
              <a:defRPr/>
            </a:pPr>
            <a:r>
              <a:rPr lang="en-US" dirty="0">
                <a:latin typeface="Garamond" panose="02020404030301010803" pitchFamily="18" charset="0"/>
                <a:ea typeface="Adobe Fan Heiti Std B" panose="020B0700000000000000" pitchFamily="34" charset="-128"/>
              </a:rPr>
              <a:t>_____</a:t>
            </a:r>
          </a:p>
          <a:p>
            <a:endParaRPr lang="en-US" dirty="0">
              <a:latin typeface="Garamond" panose="02020404030301010803" pitchFamily="18" charset="0"/>
            </a:endParaRPr>
          </a:p>
        </p:txBody>
      </p:sp>
      <p:pic>
        <p:nvPicPr>
          <p:cNvPr id="6" name="Picture 5">
            <a:extLst>
              <a:ext uri="{FF2B5EF4-FFF2-40B4-BE49-F238E27FC236}">
                <a16:creationId xmlns:a16="http://schemas.microsoft.com/office/drawing/2014/main" id="{C6FF9787-3A50-47E0-B61E-E5D83C55C504}"/>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326531" y="301399"/>
            <a:ext cx="5188444" cy="1342343"/>
          </a:xfrm>
          <a:prstGeom prst="rect">
            <a:avLst/>
          </a:prstGeom>
        </p:spPr>
      </p:pic>
    </p:spTree>
    <p:extLst>
      <p:ext uri="{BB962C8B-B14F-4D97-AF65-F5344CB8AC3E}">
        <p14:creationId xmlns:p14="http://schemas.microsoft.com/office/powerpoint/2010/main" val="134609198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2915</Words>
  <Application>Microsoft Office PowerPoint</Application>
  <PresentationFormat>Widescreen</PresentationFormat>
  <Paragraphs>338</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Garamond</vt:lpstr>
      <vt:lpstr>Georgia</vt:lpstr>
      <vt:lpstr>Symbol</vt:lpstr>
      <vt:lpstr>Times New Roman</vt:lpstr>
      <vt:lpstr>Office Theme</vt:lpstr>
      <vt:lpstr> Equity and Compliance Investigator Training</vt:lpstr>
      <vt:lpstr>PowerPoint Presentation</vt:lpstr>
      <vt:lpstr>PowerPoint Presentation</vt:lpstr>
      <vt:lpstr>Discrimination</vt:lpstr>
      <vt:lpstr>Discrimination</vt:lpstr>
      <vt:lpstr>Discrimination</vt:lpstr>
      <vt:lpstr>Title VI  </vt:lpstr>
      <vt:lpstr>Title VI</vt:lpstr>
      <vt:lpstr>Title IX</vt:lpstr>
      <vt:lpstr>What is covered in our Sexual Misconduct Policy?</vt:lpstr>
      <vt:lpstr>Sexual Harassment</vt:lpstr>
      <vt:lpstr>Gender Harassment</vt:lpstr>
      <vt:lpstr>Sexual Assault</vt:lpstr>
      <vt:lpstr>Definitions to discuss</vt:lpstr>
      <vt:lpstr>Dating and Domestic Violence</vt:lpstr>
      <vt:lpstr>Stalking</vt:lpstr>
      <vt:lpstr>Sexual Exploitation</vt:lpstr>
      <vt:lpstr>Pregnancy Accommodations</vt:lpstr>
      <vt:lpstr>Requirements</vt:lpstr>
      <vt:lpstr>Steps to investigation</vt:lpstr>
      <vt:lpstr>Interviews</vt:lpstr>
      <vt:lpstr>Things to remember</vt:lpstr>
      <vt:lpstr>Identifying Bias</vt:lpstr>
      <vt:lpstr>Strategy for Analyzing a Case</vt:lpstr>
      <vt:lpstr>Do Not Ask</vt:lpstr>
      <vt:lpstr>Helpful Examples</vt:lpstr>
      <vt:lpstr>How to ask Consider how to ask what you may need to know</vt:lpstr>
      <vt:lpstr>Consent, Force, and Coercion</vt:lpstr>
      <vt:lpstr>Relevant Evidence</vt:lpstr>
      <vt:lpstr>After the Investigation</vt:lpstr>
      <vt:lpstr>Credibility</vt:lpstr>
      <vt:lpstr>Credibility Factors</vt:lpstr>
      <vt:lpstr>Best Practices</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E. Lowell</dc:creator>
  <cp:lastModifiedBy>Lauren E. Lowell</cp:lastModifiedBy>
  <cp:revision>71</cp:revision>
  <dcterms:created xsi:type="dcterms:W3CDTF">2023-07-24T17:25:29Z</dcterms:created>
  <dcterms:modified xsi:type="dcterms:W3CDTF">2025-02-21T13:33:15Z</dcterms:modified>
</cp:coreProperties>
</file>