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65" r:id="rId5"/>
    <p:sldId id="276" r:id="rId6"/>
    <p:sldId id="266" r:id="rId7"/>
    <p:sldId id="281" r:id="rId8"/>
    <p:sldId id="280" r:id="rId9"/>
    <p:sldId id="259" r:id="rId10"/>
    <p:sldId id="260" r:id="rId11"/>
    <p:sldId id="273" r:id="rId12"/>
    <p:sldId id="262" r:id="rId13"/>
    <p:sldId id="263" r:id="rId14"/>
    <p:sldId id="264" r:id="rId15"/>
    <p:sldId id="268" r:id="rId16"/>
    <p:sldId id="269" r:id="rId17"/>
    <p:sldId id="275" r:id="rId18"/>
    <p:sldId id="274" r:id="rId19"/>
    <p:sldId id="270" r:id="rId20"/>
    <p:sldId id="271"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p:scale>
          <a:sx n="80" d="100"/>
          <a:sy n="80" d="100"/>
        </p:scale>
        <p:origin x="100"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988A06-4D7A-4F6D-8F7C-25C3EADB2470}"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69D68-EA41-4519-9BB9-A86CB8C83B4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40629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988A06-4D7A-4F6D-8F7C-25C3EADB2470}"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69D68-EA41-4519-9BB9-A86CB8C83B4C}" type="slidenum">
              <a:rPr lang="en-US" smtClean="0"/>
              <a:t>‹#›</a:t>
            </a:fld>
            <a:endParaRPr lang="en-US"/>
          </a:p>
        </p:txBody>
      </p:sp>
    </p:spTree>
    <p:extLst>
      <p:ext uri="{BB962C8B-B14F-4D97-AF65-F5344CB8AC3E}">
        <p14:creationId xmlns:p14="http://schemas.microsoft.com/office/powerpoint/2010/main" val="1792606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988A06-4D7A-4F6D-8F7C-25C3EADB2470}"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69D68-EA41-4519-9BB9-A86CB8C83B4C}" type="slidenum">
              <a:rPr lang="en-US" smtClean="0"/>
              <a:t>‹#›</a:t>
            </a:fld>
            <a:endParaRPr lang="en-US"/>
          </a:p>
        </p:txBody>
      </p:sp>
    </p:spTree>
    <p:extLst>
      <p:ext uri="{BB962C8B-B14F-4D97-AF65-F5344CB8AC3E}">
        <p14:creationId xmlns:p14="http://schemas.microsoft.com/office/powerpoint/2010/main" val="713441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988A06-4D7A-4F6D-8F7C-25C3EADB2470}"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69D68-EA41-4519-9BB9-A86CB8C83B4C}" type="slidenum">
              <a:rPr lang="en-US" smtClean="0"/>
              <a:t>‹#›</a:t>
            </a:fld>
            <a:endParaRPr lang="en-US"/>
          </a:p>
        </p:txBody>
      </p:sp>
    </p:spTree>
    <p:extLst>
      <p:ext uri="{BB962C8B-B14F-4D97-AF65-F5344CB8AC3E}">
        <p14:creationId xmlns:p14="http://schemas.microsoft.com/office/powerpoint/2010/main" val="28414981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988A06-4D7A-4F6D-8F7C-25C3EADB2470}" type="datetimeFigureOut">
              <a:rPr lang="en-US" smtClean="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A69D68-EA41-4519-9BB9-A86CB8C83B4C}"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20828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988A06-4D7A-4F6D-8F7C-25C3EADB2470}"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A69D68-EA41-4519-9BB9-A86CB8C83B4C}" type="slidenum">
              <a:rPr lang="en-US" smtClean="0"/>
              <a:t>‹#›</a:t>
            </a:fld>
            <a:endParaRPr lang="en-US"/>
          </a:p>
        </p:txBody>
      </p:sp>
    </p:spTree>
    <p:extLst>
      <p:ext uri="{BB962C8B-B14F-4D97-AF65-F5344CB8AC3E}">
        <p14:creationId xmlns:p14="http://schemas.microsoft.com/office/powerpoint/2010/main" val="471124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988A06-4D7A-4F6D-8F7C-25C3EADB2470}" type="datetimeFigureOut">
              <a:rPr lang="en-US" smtClean="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A69D68-EA41-4519-9BB9-A86CB8C83B4C}" type="slidenum">
              <a:rPr lang="en-US" smtClean="0"/>
              <a:t>‹#›</a:t>
            </a:fld>
            <a:endParaRPr lang="en-US"/>
          </a:p>
        </p:txBody>
      </p:sp>
    </p:spTree>
    <p:extLst>
      <p:ext uri="{BB962C8B-B14F-4D97-AF65-F5344CB8AC3E}">
        <p14:creationId xmlns:p14="http://schemas.microsoft.com/office/powerpoint/2010/main" val="2793417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988A06-4D7A-4F6D-8F7C-25C3EADB2470}" type="datetimeFigureOut">
              <a:rPr lang="en-US" smtClean="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A69D68-EA41-4519-9BB9-A86CB8C83B4C}" type="slidenum">
              <a:rPr lang="en-US" smtClean="0"/>
              <a:t>‹#›</a:t>
            </a:fld>
            <a:endParaRPr lang="en-US"/>
          </a:p>
        </p:txBody>
      </p:sp>
    </p:spTree>
    <p:extLst>
      <p:ext uri="{BB962C8B-B14F-4D97-AF65-F5344CB8AC3E}">
        <p14:creationId xmlns:p14="http://schemas.microsoft.com/office/powerpoint/2010/main" val="28146244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4988A06-4D7A-4F6D-8F7C-25C3EADB2470}" type="datetimeFigureOut">
              <a:rPr lang="en-US" smtClean="0"/>
              <a:t>12/2/2024</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FBA69D68-EA41-4519-9BB9-A86CB8C83B4C}" type="slidenum">
              <a:rPr lang="en-US" smtClean="0"/>
              <a:t>‹#›</a:t>
            </a:fld>
            <a:endParaRPr lang="en-US"/>
          </a:p>
        </p:txBody>
      </p:sp>
    </p:spTree>
    <p:extLst>
      <p:ext uri="{BB962C8B-B14F-4D97-AF65-F5344CB8AC3E}">
        <p14:creationId xmlns:p14="http://schemas.microsoft.com/office/powerpoint/2010/main" val="30934041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4988A06-4D7A-4F6D-8F7C-25C3EADB2470}" type="datetimeFigureOut">
              <a:rPr lang="en-US" smtClean="0"/>
              <a:t>12/2/2024</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FBA69D68-EA41-4519-9BB9-A86CB8C83B4C}" type="slidenum">
              <a:rPr lang="en-US" smtClean="0"/>
              <a:t>‹#›</a:t>
            </a:fld>
            <a:endParaRPr lang="en-US"/>
          </a:p>
        </p:txBody>
      </p:sp>
    </p:spTree>
    <p:extLst>
      <p:ext uri="{BB962C8B-B14F-4D97-AF65-F5344CB8AC3E}">
        <p14:creationId xmlns:p14="http://schemas.microsoft.com/office/powerpoint/2010/main" val="3879022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84988A06-4D7A-4F6D-8F7C-25C3EADB2470}" type="datetimeFigureOut">
              <a:rPr lang="en-US" smtClean="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A69D68-EA41-4519-9BB9-A86CB8C83B4C}" type="slidenum">
              <a:rPr lang="en-US" smtClean="0"/>
              <a:t>‹#›</a:t>
            </a:fld>
            <a:endParaRPr lang="en-US"/>
          </a:p>
        </p:txBody>
      </p:sp>
    </p:spTree>
    <p:extLst>
      <p:ext uri="{BB962C8B-B14F-4D97-AF65-F5344CB8AC3E}">
        <p14:creationId xmlns:p14="http://schemas.microsoft.com/office/powerpoint/2010/main" val="3641452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4988A06-4D7A-4F6D-8F7C-25C3EADB2470}" type="datetimeFigureOut">
              <a:rPr lang="en-US" smtClean="0"/>
              <a:t>12/2/2024</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FBA69D68-EA41-4519-9BB9-A86CB8C83B4C}"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727323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B870E-260F-4B4F-AF3B-EC7F1629EFC7}"/>
              </a:ext>
            </a:extLst>
          </p:cNvPr>
          <p:cNvSpPr>
            <a:spLocks noGrp="1"/>
          </p:cNvSpPr>
          <p:nvPr>
            <p:ph type="ctrTitle"/>
          </p:nvPr>
        </p:nvSpPr>
        <p:spPr/>
        <p:txBody>
          <a:bodyPr/>
          <a:lstStyle/>
          <a:p>
            <a:r>
              <a:rPr lang="en-US" dirty="0"/>
              <a:t>Title IX Decision-Maker Training</a:t>
            </a:r>
          </a:p>
        </p:txBody>
      </p:sp>
      <p:sp>
        <p:nvSpPr>
          <p:cNvPr id="3" name="Subtitle 2">
            <a:extLst>
              <a:ext uri="{FF2B5EF4-FFF2-40B4-BE49-F238E27FC236}">
                <a16:creationId xmlns:a16="http://schemas.microsoft.com/office/drawing/2014/main" id="{1FEECD28-FC12-4F29-9552-ABE746109591}"/>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3715940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92D5B-72FC-4950-AF56-7309C2B74438}"/>
              </a:ext>
            </a:extLst>
          </p:cNvPr>
          <p:cNvSpPr>
            <a:spLocks noGrp="1"/>
          </p:cNvSpPr>
          <p:nvPr>
            <p:ph type="title"/>
          </p:nvPr>
        </p:nvSpPr>
        <p:spPr/>
        <p:txBody>
          <a:bodyPr/>
          <a:lstStyle/>
          <a:p>
            <a:r>
              <a:rPr lang="en-US" dirty="0"/>
              <a:t>The Hearing</a:t>
            </a:r>
          </a:p>
        </p:txBody>
      </p:sp>
      <p:sp>
        <p:nvSpPr>
          <p:cNvPr id="3" name="Content Placeholder 2">
            <a:extLst>
              <a:ext uri="{FF2B5EF4-FFF2-40B4-BE49-F238E27FC236}">
                <a16:creationId xmlns:a16="http://schemas.microsoft.com/office/drawing/2014/main" id="{28364096-36BE-467A-A38B-9F1FC68DDC11}"/>
              </a:ext>
            </a:extLst>
          </p:cNvPr>
          <p:cNvSpPr>
            <a:spLocks noGrp="1"/>
          </p:cNvSpPr>
          <p:nvPr>
            <p:ph idx="1"/>
          </p:nvPr>
        </p:nvSpPr>
        <p:spPr/>
        <p:txBody>
          <a:bodyPr/>
          <a:lstStyle/>
          <a:p>
            <a:r>
              <a:rPr lang="en-US" dirty="0"/>
              <a:t>The hearing must be live.</a:t>
            </a:r>
          </a:p>
          <a:p>
            <a:r>
              <a:rPr lang="en-US" dirty="0"/>
              <a:t>The parties must be permitted to cross-examine each other, the investigators, and any witnesses through the parties’ respective advisors.</a:t>
            </a:r>
          </a:p>
          <a:p>
            <a:pPr lvl="1"/>
            <a:r>
              <a:rPr lang="en-US" dirty="0"/>
              <a:t>The parties are </a:t>
            </a:r>
            <a:r>
              <a:rPr lang="en-US" u="sng" dirty="0"/>
              <a:t>not</a:t>
            </a:r>
            <a:r>
              <a:rPr lang="en-US" dirty="0"/>
              <a:t> permitted to ask questions directly.</a:t>
            </a:r>
          </a:p>
          <a:p>
            <a:pPr lvl="1"/>
            <a:r>
              <a:rPr lang="en-US" dirty="0"/>
              <a:t>The advisor’s role is limited solely to asking cross-examination questions.</a:t>
            </a:r>
          </a:p>
          <a:p>
            <a:r>
              <a:rPr lang="en-US" dirty="0"/>
              <a:t>A party or witness </a:t>
            </a:r>
            <a:r>
              <a:rPr lang="en-US" u="sng" dirty="0"/>
              <a:t>may</a:t>
            </a:r>
            <a:r>
              <a:rPr lang="en-US" dirty="0"/>
              <a:t> appear virtually at Mercer’s discretion. </a:t>
            </a:r>
          </a:p>
          <a:p>
            <a:pPr lvl="1"/>
            <a:r>
              <a:rPr lang="en-US" dirty="0"/>
              <a:t>However, the party or witness must appear by both video and audio so that all parties and witnesses can be seen and heard live.</a:t>
            </a:r>
          </a:p>
          <a:p>
            <a:r>
              <a:rPr lang="en-US" dirty="0"/>
              <a:t>The University must create an audio or audiovisual recording or a transcript of the live hearing.</a:t>
            </a:r>
          </a:p>
          <a:p>
            <a:r>
              <a:rPr lang="en-US" dirty="0"/>
              <a:t>The recording or transcript must be made available to the parties for inspection and review.</a:t>
            </a:r>
          </a:p>
          <a:p>
            <a:pPr marL="201168" lvl="1" indent="0">
              <a:buNone/>
            </a:pPr>
            <a:endParaRPr lang="en-US" dirty="0"/>
          </a:p>
        </p:txBody>
      </p:sp>
    </p:spTree>
    <p:extLst>
      <p:ext uri="{BB962C8B-B14F-4D97-AF65-F5344CB8AC3E}">
        <p14:creationId xmlns:p14="http://schemas.microsoft.com/office/powerpoint/2010/main" val="2124332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E44FEB-D933-4989-BA84-AFACEE8A5584}"/>
              </a:ext>
            </a:extLst>
          </p:cNvPr>
          <p:cNvSpPr>
            <a:spLocks noGrp="1"/>
          </p:cNvSpPr>
          <p:nvPr>
            <p:ph type="title"/>
          </p:nvPr>
        </p:nvSpPr>
        <p:spPr/>
        <p:txBody>
          <a:bodyPr/>
          <a:lstStyle/>
          <a:p>
            <a:r>
              <a:rPr lang="en-US" dirty="0"/>
              <a:t>Questioning the Parties and Witnesses</a:t>
            </a:r>
          </a:p>
        </p:txBody>
      </p:sp>
      <p:sp>
        <p:nvSpPr>
          <p:cNvPr id="3" name="Content Placeholder 2">
            <a:extLst>
              <a:ext uri="{FF2B5EF4-FFF2-40B4-BE49-F238E27FC236}">
                <a16:creationId xmlns:a16="http://schemas.microsoft.com/office/drawing/2014/main" id="{6E63D37C-A5DB-43EF-A60F-121A9E14A0E1}"/>
              </a:ext>
            </a:extLst>
          </p:cNvPr>
          <p:cNvSpPr>
            <a:spLocks noGrp="1"/>
          </p:cNvSpPr>
          <p:nvPr>
            <p:ph idx="1"/>
          </p:nvPr>
        </p:nvSpPr>
        <p:spPr/>
        <p:txBody>
          <a:bodyPr>
            <a:normAutofit lnSpcReduction="10000"/>
          </a:bodyPr>
          <a:lstStyle/>
          <a:p>
            <a:r>
              <a:rPr lang="en-US" dirty="0"/>
              <a:t>The investigators, parties, and witnesses will all be called to answer any questions that the Hearing Panel may have or that the parties may have through the parties’ advisors.</a:t>
            </a:r>
          </a:p>
          <a:p>
            <a:endParaRPr lang="en-US" dirty="0"/>
          </a:p>
          <a:p>
            <a:r>
              <a:rPr lang="en-US" dirty="0"/>
              <a:t>The Hearing Panel and parties may not have questions for some witnesses. However, each witness will be called in case the Hearing Panel or a party has questions for that witness.</a:t>
            </a:r>
          </a:p>
          <a:p>
            <a:pPr lvl="1"/>
            <a:r>
              <a:rPr lang="en-US" dirty="0"/>
              <a:t>If there are no questions, the witness will be dismissed.</a:t>
            </a:r>
          </a:p>
          <a:p>
            <a:pPr lvl="1"/>
            <a:endParaRPr lang="en-US" dirty="0"/>
          </a:p>
          <a:p>
            <a:pPr marL="201168" lvl="1" indent="0">
              <a:buFont typeface="Calibri" panose="020F0502020204030204" pitchFamily="34" charset="0"/>
              <a:buNone/>
            </a:pPr>
            <a:r>
              <a:rPr lang="en-US" sz="2000" dirty="0"/>
              <a:t>The parties and witnesses cannot be compelled to attend the hearing.</a:t>
            </a:r>
          </a:p>
          <a:p>
            <a:pPr lvl="1"/>
            <a:r>
              <a:rPr lang="en-US" dirty="0"/>
              <a:t>No inference should be drawn about the determination of responsibility based on a party’s or witness’s absence from the hearing or refusal to answer cross-examination or other questions.</a:t>
            </a:r>
          </a:p>
          <a:p>
            <a:pPr lvl="1"/>
            <a:r>
              <a:rPr lang="en-US" dirty="0"/>
              <a:t>Statements of a party or witness contained in the Investigative Report </a:t>
            </a:r>
            <a:r>
              <a:rPr lang="en-US" u="sng" dirty="0"/>
              <a:t>may</a:t>
            </a:r>
            <a:r>
              <a:rPr lang="en-US" dirty="0"/>
              <a:t> be considered by the Hearing Panel regardless of whether the party or witness attends the hearing and/or submits to cross-examination.</a:t>
            </a:r>
          </a:p>
        </p:txBody>
      </p:sp>
    </p:spTree>
    <p:extLst>
      <p:ext uri="{BB962C8B-B14F-4D97-AF65-F5344CB8AC3E}">
        <p14:creationId xmlns:p14="http://schemas.microsoft.com/office/powerpoint/2010/main" val="1975880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9E95C4-154F-4E33-A10F-CB0100F4A262}"/>
              </a:ext>
            </a:extLst>
          </p:cNvPr>
          <p:cNvSpPr>
            <a:spLocks noGrp="1"/>
          </p:cNvSpPr>
          <p:nvPr>
            <p:ph type="title"/>
          </p:nvPr>
        </p:nvSpPr>
        <p:spPr/>
        <p:txBody>
          <a:bodyPr/>
          <a:lstStyle/>
          <a:p>
            <a:r>
              <a:rPr lang="en-US" dirty="0"/>
              <a:t>Presentation of Relevant Evidence</a:t>
            </a:r>
          </a:p>
        </p:txBody>
      </p:sp>
      <p:sp>
        <p:nvSpPr>
          <p:cNvPr id="3" name="Content Placeholder 2">
            <a:extLst>
              <a:ext uri="{FF2B5EF4-FFF2-40B4-BE49-F238E27FC236}">
                <a16:creationId xmlns:a16="http://schemas.microsoft.com/office/drawing/2014/main" id="{9D2ECAF7-361B-40BF-AEA6-14939F207CDD}"/>
              </a:ext>
            </a:extLst>
          </p:cNvPr>
          <p:cNvSpPr>
            <a:spLocks noGrp="1"/>
          </p:cNvSpPr>
          <p:nvPr>
            <p:ph idx="1"/>
          </p:nvPr>
        </p:nvSpPr>
        <p:spPr/>
        <p:txBody>
          <a:bodyPr>
            <a:normAutofit/>
          </a:bodyPr>
          <a:lstStyle/>
          <a:p>
            <a:r>
              <a:rPr lang="en-US" dirty="0"/>
              <a:t>The Title IX regulations do not define relevance.</a:t>
            </a:r>
          </a:p>
          <a:p>
            <a:r>
              <a:rPr lang="en-US" dirty="0"/>
              <a:t>The “ordinary meaning” of relevance should be applied.</a:t>
            </a:r>
          </a:p>
          <a:p>
            <a:pPr lvl="1"/>
            <a:r>
              <a:rPr lang="en-US" dirty="0"/>
              <a:t>Having significant and demonstrable bearing on the matter at hand</a:t>
            </a:r>
          </a:p>
          <a:p>
            <a:pPr lvl="1"/>
            <a:r>
              <a:rPr lang="en-US" dirty="0"/>
              <a:t>Affording evidence tending to prove or disprove the matter at issue or under discussion.</a:t>
            </a:r>
          </a:p>
          <a:p>
            <a:r>
              <a:rPr lang="en-US" dirty="0"/>
              <a:t>Questions of prior sexual behavior are generally </a:t>
            </a:r>
            <a:r>
              <a:rPr lang="en-US" u="sng" dirty="0"/>
              <a:t>not</a:t>
            </a:r>
            <a:r>
              <a:rPr lang="en-US" dirty="0"/>
              <a:t> relevant. There are two exceptions:</a:t>
            </a:r>
          </a:p>
          <a:p>
            <a:pPr lvl="1"/>
            <a:r>
              <a:rPr lang="en-US" dirty="0"/>
              <a:t>Evidence of prior sexual behavior can be relevant if offered to prove someone other than the respondent committed the alleged offense; or</a:t>
            </a:r>
          </a:p>
          <a:p>
            <a:pPr lvl="1"/>
            <a:r>
              <a:rPr lang="en-US" dirty="0"/>
              <a:t>Evidence of prior sexual behavior is permitted if it is specifically about the complainant and the respondent </a:t>
            </a:r>
            <a:r>
              <a:rPr lang="en-US" u="sng" dirty="0"/>
              <a:t>and</a:t>
            </a:r>
            <a:r>
              <a:rPr lang="en-US" dirty="0"/>
              <a:t> is offered to prove consent.</a:t>
            </a:r>
          </a:p>
        </p:txBody>
      </p:sp>
    </p:spTree>
    <p:extLst>
      <p:ext uri="{BB962C8B-B14F-4D97-AF65-F5344CB8AC3E}">
        <p14:creationId xmlns:p14="http://schemas.microsoft.com/office/powerpoint/2010/main" val="3635894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C8655A-754F-4453-B55D-4CDEF96AEBA1}"/>
              </a:ext>
            </a:extLst>
          </p:cNvPr>
          <p:cNvSpPr>
            <a:spLocks noGrp="1"/>
          </p:cNvSpPr>
          <p:nvPr>
            <p:ph type="title"/>
          </p:nvPr>
        </p:nvSpPr>
        <p:spPr/>
        <p:txBody>
          <a:bodyPr/>
          <a:lstStyle/>
          <a:p>
            <a:r>
              <a:rPr lang="en-US" dirty="0"/>
              <a:t>Determination of Relevance</a:t>
            </a:r>
          </a:p>
        </p:txBody>
      </p:sp>
      <p:sp>
        <p:nvSpPr>
          <p:cNvPr id="3" name="Content Placeholder 2">
            <a:extLst>
              <a:ext uri="{FF2B5EF4-FFF2-40B4-BE49-F238E27FC236}">
                <a16:creationId xmlns:a16="http://schemas.microsoft.com/office/drawing/2014/main" id="{FE9071AB-8FFD-4A67-B8A5-84E0C29478D7}"/>
              </a:ext>
            </a:extLst>
          </p:cNvPr>
          <p:cNvSpPr>
            <a:spLocks noGrp="1"/>
          </p:cNvSpPr>
          <p:nvPr>
            <p:ph idx="1"/>
          </p:nvPr>
        </p:nvSpPr>
        <p:spPr/>
        <p:txBody>
          <a:bodyPr>
            <a:normAutofit/>
          </a:bodyPr>
          <a:lstStyle/>
          <a:p>
            <a:r>
              <a:rPr lang="en-US" dirty="0"/>
              <a:t>The decision-makers determine whether a question is relevant </a:t>
            </a:r>
            <a:r>
              <a:rPr lang="en-US" u="sng" dirty="0"/>
              <a:t>before</a:t>
            </a:r>
            <a:r>
              <a:rPr lang="en-US" dirty="0"/>
              <a:t> a party is required to answer the question.</a:t>
            </a:r>
          </a:p>
          <a:p>
            <a:r>
              <a:rPr lang="en-US" dirty="0"/>
              <a:t>The decision-makers do not have to provide a lengthy response or explanation.</a:t>
            </a:r>
          </a:p>
          <a:p>
            <a:r>
              <a:rPr lang="en-US" dirty="0"/>
              <a:t>For example, a question may be disallowed because:</a:t>
            </a:r>
          </a:p>
          <a:p>
            <a:pPr lvl="1"/>
            <a:r>
              <a:rPr lang="en-US" dirty="0"/>
              <a:t>The question calls for prior sexual behavior information without meeting an exception;</a:t>
            </a:r>
          </a:p>
          <a:p>
            <a:pPr lvl="1"/>
            <a:r>
              <a:rPr lang="en-US" dirty="0"/>
              <a:t>The question is not relevant to the facts at issue;</a:t>
            </a:r>
          </a:p>
          <a:p>
            <a:pPr lvl="1"/>
            <a:r>
              <a:rPr lang="en-US" dirty="0"/>
              <a:t>The question is abusive to the party or witness;</a:t>
            </a:r>
          </a:p>
          <a:p>
            <a:pPr lvl="1"/>
            <a:r>
              <a:rPr lang="en-US" dirty="0"/>
              <a:t>The question has been answered previously.</a:t>
            </a:r>
          </a:p>
        </p:txBody>
      </p:sp>
    </p:spTree>
    <p:extLst>
      <p:ext uri="{BB962C8B-B14F-4D97-AF65-F5344CB8AC3E}">
        <p14:creationId xmlns:p14="http://schemas.microsoft.com/office/powerpoint/2010/main" val="532968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BC4BD-40D4-4508-B0C4-5D2D51CA35D7}"/>
              </a:ext>
            </a:extLst>
          </p:cNvPr>
          <p:cNvSpPr>
            <a:spLocks noGrp="1"/>
          </p:cNvSpPr>
          <p:nvPr>
            <p:ph type="title"/>
          </p:nvPr>
        </p:nvSpPr>
        <p:spPr/>
        <p:txBody>
          <a:bodyPr/>
          <a:lstStyle/>
          <a:p>
            <a:r>
              <a:rPr lang="en-US" dirty="0"/>
              <a:t>Determination of Credibility</a:t>
            </a:r>
          </a:p>
        </p:txBody>
      </p:sp>
      <p:sp>
        <p:nvSpPr>
          <p:cNvPr id="3" name="Content Placeholder 2">
            <a:extLst>
              <a:ext uri="{FF2B5EF4-FFF2-40B4-BE49-F238E27FC236}">
                <a16:creationId xmlns:a16="http://schemas.microsoft.com/office/drawing/2014/main" id="{DC448041-0C01-4BEB-9248-D4040357AD70}"/>
              </a:ext>
            </a:extLst>
          </p:cNvPr>
          <p:cNvSpPr>
            <a:spLocks noGrp="1"/>
          </p:cNvSpPr>
          <p:nvPr>
            <p:ph idx="1"/>
          </p:nvPr>
        </p:nvSpPr>
        <p:spPr/>
        <p:txBody>
          <a:bodyPr/>
          <a:lstStyle/>
          <a:p>
            <a:r>
              <a:rPr lang="en-US" dirty="0"/>
              <a:t>The decision-makers must assess parties’ and witnesses’ credibility.</a:t>
            </a:r>
          </a:p>
          <a:p>
            <a:r>
              <a:rPr lang="en-US" dirty="0"/>
              <a:t>Credibility is determining whether you can </a:t>
            </a:r>
            <a:r>
              <a:rPr lang="en-US" u="sng" dirty="0"/>
              <a:t>rely</a:t>
            </a:r>
            <a:r>
              <a:rPr lang="en-US" dirty="0"/>
              <a:t> on a person’s testimony and </a:t>
            </a:r>
            <a:r>
              <a:rPr lang="en-US" u="sng" dirty="0"/>
              <a:t>to what extent</a:t>
            </a:r>
            <a:r>
              <a:rPr lang="en-US" dirty="0"/>
              <a:t> you can rely on their testimony in making your determination.</a:t>
            </a:r>
          </a:p>
          <a:p>
            <a:pPr lvl="1"/>
            <a:r>
              <a:rPr lang="en-US" dirty="0"/>
              <a:t>Is it accurate?</a:t>
            </a:r>
          </a:p>
          <a:p>
            <a:pPr lvl="1"/>
            <a:r>
              <a:rPr lang="en-US" dirty="0"/>
              <a:t>Is it reliable?</a:t>
            </a:r>
          </a:p>
          <a:p>
            <a:r>
              <a:rPr lang="en-US" dirty="0"/>
              <a:t>Credibility means more than whether a statement is a truth or a lie.</a:t>
            </a:r>
          </a:p>
          <a:p>
            <a:r>
              <a:rPr lang="en-US" dirty="0"/>
              <a:t>To assess credibility, consider:</a:t>
            </a:r>
          </a:p>
          <a:p>
            <a:pPr lvl="1"/>
            <a:r>
              <a:rPr lang="en-US" dirty="0"/>
              <a:t>Lack of cooperation</a:t>
            </a:r>
          </a:p>
          <a:p>
            <a:pPr lvl="1"/>
            <a:r>
              <a:rPr lang="en-US" dirty="0"/>
              <a:t>Logic (or lack thereof) of testimony</a:t>
            </a:r>
          </a:p>
          <a:p>
            <a:pPr lvl="1"/>
            <a:r>
              <a:rPr lang="en-US" dirty="0"/>
              <a:t>Consistency and level of detail provided</a:t>
            </a:r>
          </a:p>
          <a:p>
            <a:pPr lvl="1"/>
            <a:r>
              <a:rPr lang="en-US" dirty="0"/>
              <a:t>Corroborating evidence</a:t>
            </a:r>
          </a:p>
          <a:p>
            <a:endParaRPr lang="en-US" dirty="0"/>
          </a:p>
        </p:txBody>
      </p:sp>
    </p:spTree>
    <p:extLst>
      <p:ext uri="{BB962C8B-B14F-4D97-AF65-F5344CB8AC3E}">
        <p14:creationId xmlns:p14="http://schemas.microsoft.com/office/powerpoint/2010/main" val="41458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3A2C8-C92A-488B-8278-5B1ADA3BF67B}"/>
              </a:ext>
            </a:extLst>
          </p:cNvPr>
          <p:cNvSpPr>
            <a:spLocks noGrp="1"/>
          </p:cNvSpPr>
          <p:nvPr>
            <p:ph type="title"/>
          </p:nvPr>
        </p:nvSpPr>
        <p:spPr/>
        <p:txBody>
          <a:bodyPr/>
          <a:lstStyle/>
          <a:p>
            <a:r>
              <a:rPr lang="en-US" dirty="0"/>
              <a:t>Presumption of Non-Responsibility</a:t>
            </a:r>
          </a:p>
        </p:txBody>
      </p:sp>
      <p:sp>
        <p:nvSpPr>
          <p:cNvPr id="3" name="Content Placeholder 2">
            <a:extLst>
              <a:ext uri="{FF2B5EF4-FFF2-40B4-BE49-F238E27FC236}">
                <a16:creationId xmlns:a16="http://schemas.microsoft.com/office/drawing/2014/main" id="{5689755A-F295-4C9E-BC4C-1CD8B05A9CDE}"/>
              </a:ext>
            </a:extLst>
          </p:cNvPr>
          <p:cNvSpPr>
            <a:spLocks noGrp="1"/>
          </p:cNvSpPr>
          <p:nvPr>
            <p:ph idx="1"/>
          </p:nvPr>
        </p:nvSpPr>
        <p:spPr/>
        <p:txBody>
          <a:bodyPr/>
          <a:lstStyle/>
          <a:p>
            <a:r>
              <a:rPr lang="en-US" dirty="0"/>
              <a:t>The Respondent is presumed not responsible for the alleged conduct until a determination regarding responsibility is made at the conclusion of the grievance process.</a:t>
            </a:r>
          </a:p>
          <a:p>
            <a:endParaRPr lang="en-US" dirty="0"/>
          </a:p>
          <a:p>
            <a:r>
              <a:rPr lang="en-US" dirty="0"/>
              <a:t>The decision-makers cannot draw any inference about the responsibility or non-responsibility of the respondent based solely on a party’s failure to appear or answer cross-examination a hearing.</a:t>
            </a:r>
          </a:p>
        </p:txBody>
      </p:sp>
    </p:spTree>
    <p:extLst>
      <p:ext uri="{BB962C8B-B14F-4D97-AF65-F5344CB8AC3E}">
        <p14:creationId xmlns:p14="http://schemas.microsoft.com/office/powerpoint/2010/main" val="23512176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564E4-E1BC-4811-8565-A38BCEBE769A}"/>
              </a:ext>
            </a:extLst>
          </p:cNvPr>
          <p:cNvSpPr>
            <a:spLocks noGrp="1"/>
          </p:cNvSpPr>
          <p:nvPr>
            <p:ph type="title"/>
          </p:nvPr>
        </p:nvSpPr>
        <p:spPr/>
        <p:txBody>
          <a:bodyPr/>
          <a:lstStyle/>
          <a:p>
            <a:r>
              <a:rPr lang="en-US" dirty="0"/>
              <a:t>Deliberation and Standard of Proof</a:t>
            </a:r>
          </a:p>
        </p:txBody>
      </p:sp>
      <p:sp>
        <p:nvSpPr>
          <p:cNvPr id="3" name="Content Placeholder 2">
            <a:extLst>
              <a:ext uri="{FF2B5EF4-FFF2-40B4-BE49-F238E27FC236}">
                <a16:creationId xmlns:a16="http://schemas.microsoft.com/office/drawing/2014/main" id="{02E5E07A-2B37-443B-BFA5-77B6F3FBA985}"/>
              </a:ext>
            </a:extLst>
          </p:cNvPr>
          <p:cNvSpPr>
            <a:spLocks noGrp="1"/>
          </p:cNvSpPr>
          <p:nvPr>
            <p:ph idx="1"/>
          </p:nvPr>
        </p:nvSpPr>
        <p:spPr/>
        <p:txBody>
          <a:bodyPr>
            <a:normAutofit lnSpcReduction="10000"/>
          </a:bodyPr>
          <a:lstStyle/>
          <a:p>
            <a:r>
              <a:rPr lang="en-US" dirty="0"/>
              <a:t>The level of proof required to determine whether or not a Respondent is responsible for the allegations shall be by a </a:t>
            </a:r>
            <a:r>
              <a:rPr lang="en-US" u="sng" dirty="0"/>
              <a:t>preponderance of the evidence</a:t>
            </a:r>
            <a:r>
              <a:rPr lang="en-US" dirty="0"/>
              <a:t>.</a:t>
            </a:r>
          </a:p>
          <a:p>
            <a:pPr lvl="1"/>
            <a:r>
              <a:rPr lang="en-US" dirty="0"/>
              <a:t>Preponderance of the evidence means that it is more likely than not that the Title IX Misconduct occurred.</a:t>
            </a:r>
          </a:p>
          <a:p>
            <a:r>
              <a:rPr lang="en-US" dirty="0"/>
              <a:t>If a finding of responsibility is reached, additional factors considered when determining a sanction/responsive action may include, but are not limited to:</a:t>
            </a:r>
          </a:p>
          <a:p>
            <a:pPr lvl="1"/>
            <a:r>
              <a:rPr lang="en-US" dirty="0"/>
              <a:t>The nature, severity of, and circumstances surrounding the violation(s);</a:t>
            </a:r>
          </a:p>
          <a:p>
            <a:pPr lvl="1"/>
            <a:r>
              <a:rPr lang="en-US" dirty="0"/>
              <a:t>History of the Respondent’s prior conduct;</a:t>
            </a:r>
          </a:p>
          <a:p>
            <a:pPr lvl="1"/>
            <a:r>
              <a:rPr lang="en-US" dirty="0"/>
              <a:t>The University’s prior response to similar conduct;</a:t>
            </a:r>
          </a:p>
          <a:p>
            <a:pPr lvl="1"/>
            <a:r>
              <a:rPr lang="en-US" dirty="0"/>
              <a:t>The University’s need to bring an end to the sexual harassment, prevent the future recurrence of sexual harassment, and remedy the effects of the sexual harassment on the Complainant and the community;</a:t>
            </a:r>
          </a:p>
          <a:p>
            <a:pPr lvl="1"/>
            <a:r>
              <a:rPr lang="en-US" dirty="0"/>
              <a:t>The impact on the parties (including consideration of any impact statements submitted by the parties);</a:t>
            </a:r>
          </a:p>
          <a:p>
            <a:pPr lvl="1"/>
            <a:r>
              <a:rPr lang="en-US" dirty="0"/>
              <a:t>Any other information deemed relevant by the Hearing Panel.</a:t>
            </a:r>
          </a:p>
          <a:p>
            <a:endParaRPr lang="en-US" dirty="0"/>
          </a:p>
          <a:p>
            <a:endParaRPr lang="en-US" dirty="0"/>
          </a:p>
        </p:txBody>
      </p:sp>
    </p:spTree>
    <p:extLst>
      <p:ext uri="{BB962C8B-B14F-4D97-AF65-F5344CB8AC3E}">
        <p14:creationId xmlns:p14="http://schemas.microsoft.com/office/powerpoint/2010/main" val="8535185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F93441-A062-4E07-93F0-502BC341F74B}"/>
              </a:ext>
            </a:extLst>
          </p:cNvPr>
          <p:cNvSpPr>
            <a:spLocks noGrp="1"/>
          </p:cNvSpPr>
          <p:nvPr>
            <p:ph type="title"/>
          </p:nvPr>
        </p:nvSpPr>
        <p:spPr/>
        <p:txBody>
          <a:bodyPr/>
          <a:lstStyle/>
          <a:p>
            <a:r>
              <a:rPr lang="en-US" dirty="0"/>
              <a:t>Sanctions</a:t>
            </a:r>
          </a:p>
        </p:txBody>
      </p:sp>
      <p:sp>
        <p:nvSpPr>
          <p:cNvPr id="3" name="Content Placeholder 2">
            <a:extLst>
              <a:ext uri="{FF2B5EF4-FFF2-40B4-BE49-F238E27FC236}">
                <a16:creationId xmlns:a16="http://schemas.microsoft.com/office/drawing/2014/main" id="{C72AE36D-D41E-45C4-9C8F-97D983AC5105}"/>
              </a:ext>
            </a:extLst>
          </p:cNvPr>
          <p:cNvSpPr>
            <a:spLocks noGrp="1"/>
          </p:cNvSpPr>
          <p:nvPr>
            <p:ph idx="1"/>
          </p:nvPr>
        </p:nvSpPr>
        <p:spPr/>
        <p:txBody>
          <a:bodyPr/>
          <a:lstStyle/>
          <a:p>
            <a:r>
              <a:rPr lang="en-US" dirty="0"/>
              <a:t>Sanctions may include:</a:t>
            </a:r>
          </a:p>
          <a:p>
            <a:pPr lvl="1"/>
            <a:r>
              <a:rPr lang="en-US" dirty="0"/>
              <a:t>Warning – a formal statement that the conduct was unacceptable and a warning that further violation will result in more severe sanctions;</a:t>
            </a:r>
          </a:p>
          <a:p>
            <a:pPr lvl="1"/>
            <a:r>
              <a:rPr lang="en-US" dirty="0"/>
              <a:t>Required sensitivity or sexual misconduct training or volunteering/community service</a:t>
            </a:r>
          </a:p>
          <a:p>
            <a:pPr lvl="1"/>
            <a:r>
              <a:rPr lang="en-US" dirty="0"/>
              <a:t>Probation – a written reprimand for violations of institutional policy; may include exclusion from certain privileges</a:t>
            </a:r>
          </a:p>
          <a:p>
            <a:pPr lvl="1"/>
            <a:r>
              <a:rPr lang="en-US" dirty="0"/>
              <a:t>Suspension</a:t>
            </a:r>
          </a:p>
          <a:p>
            <a:pPr lvl="1"/>
            <a:r>
              <a:rPr lang="en-US" dirty="0"/>
              <a:t>Expulsion</a:t>
            </a:r>
          </a:p>
          <a:p>
            <a:pPr lvl="1"/>
            <a:r>
              <a:rPr lang="en-US" dirty="0"/>
              <a:t>Withholding diploma</a:t>
            </a:r>
          </a:p>
          <a:p>
            <a:pPr lvl="1"/>
            <a:r>
              <a:rPr lang="en-US" dirty="0"/>
              <a:t>Revocation of degree</a:t>
            </a:r>
          </a:p>
          <a:p>
            <a:pPr lvl="1"/>
            <a:r>
              <a:rPr lang="en-US" dirty="0"/>
              <a:t>Revocation of alumni privileges</a:t>
            </a:r>
          </a:p>
          <a:p>
            <a:pPr lvl="1"/>
            <a:r>
              <a:rPr lang="en-US" dirty="0"/>
              <a:t>Other actions as deemed appropriate (e.g., removal from student housing, removal from leadership positions within the University, revocation of honors or awards)</a:t>
            </a:r>
          </a:p>
        </p:txBody>
      </p:sp>
    </p:spTree>
    <p:extLst>
      <p:ext uri="{BB962C8B-B14F-4D97-AF65-F5344CB8AC3E}">
        <p14:creationId xmlns:p14="http://schemas.microsoft.com/office/powerpoint/2010/main" val="2452533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8F97F-2012-4035-A034-AD7B156DC259}"/>
              </a:ext>
            </a:extLst>
          </p:cNvPr>
          <p:cNvSpPr>
            <a:spLocks noGrp="1"/>
          </p:cNvSpPr>
          <p:nvPr>
            <p:ph type="title"/>
          </p:nvPr>
        </p:nvSpPr>
        <p:spPr/>
        <p:txBody>
          <a:bodyPr/>
          <a:lstStyle/>
          <a:p>
            <a:r>
              <a:rPr lang="en-US" dirty="0"/>
              <a:t>Hearing Panel’s Written Determination</a:t>
            </a:r>
          </a:p>
        </p:txBody>
      </p:sp>
      <p:sp>
        <p:nvSpPr>
          <p:cNvPr id="3" name="Content Placeholder 2">
            <a:extLst>
              <a:ext uri="{FF2B5EF4-FFF2-40B4-BE49-F238E27FC236}">
                <a16:creationId xmlns:a16="http://schemas.microsoft.com/office/drawing/2014/main" id="{6E53B1DA-EFA9-4107-8D42-5FA1DCB03622}"/>
              </a:ext>
            </a:extLst>
          </p:cNvPr>
          <p:cNvSpPr>
            <a:spLocks noGrp="1"/>
          </p:cNvSpPr>
          <p:nvPr>
            <p:ph idx="1"/>
          </p:nvPr>
        </p:nvSpPr>
        <p:spPr/>
        <p:txBody>
          <a:bodyPr/>
          <a:lstStyle/>
          <a:p>
            <a:r>
              <a:rPr lang="en-US" dirty="0"/>
              <a:t>The Hearing Panel shall issue its written determination regarding responsibility within 5 business days of the conclusion of the hearing. The written determination shall detail:</a:t>
            </a:r>
          </a:p>
          <a:p>
            <a:pPr lvl="1"/>
            <a:r>
              <a:rPr lang="en-US" dirty="0"/>
              <a:t>The determination, rationale, and evidence used in support of its determination;</a:t>
            </a:r>
          </a:p>
          <a:p>
            <a:pPr lvl="1"/>
            <a:r>
              <a:rPr lang="en-US" dirty="0"/>
              <a:t>The evidence not relied upon in its determination;</a:t>
            </a:r>
          </a:p>
          <a:p>
            <a:pPr lvl="1"/>
            <a:r>
              <a:rPr lang="en-US" dirty="0"/>
              <a:t>Credibility assessments; and</a:t>
            </a:r>
          </a:p>
          <a:p>
            <a:pPr lvl="1"/>
            <a:r>
              <a:rPr lang="en-US" dirty="0"/>
              <a:t>Any sanctions. </a:t>
            </a:r>
          </a:p>
          <a:p>
            <a:r>
              <a:rPr lang="en-US" dirty="0"/>
              <a:t>The Chair will deliver the written deliberation statement to the Hearing Official.</a:t>
            </a:r>
          </a:p>
          <a:p>
            <a:endParaRPr lang="en-US" dirty="0"/>
          </a:p>
        </p:txBody>
      </p:sp>
    </p:spTree>
    <p:extLst>
      <p:ext uri="{BB962C8B-B14F-4D97-AF65-F5344CB8AC3E}">
        <p14:creationId xmlns:p14="http://schemas.microsoft.com/office/powerpoint/2010/main" val="2266734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93AC1-98B0-42B4-B51E-46A89E433813}"/>
              </a:ext>
            </a:extLst>
          </p:cNvPr>
          <p:cNvSpPr>
            <a:spLocks noGrp="1"/>
          </p:cNvSpPr>
          <p:nvPr>
            <p:ph type="title"/>
          </p:nvPr>
        </p:nvSpPr>
        <p:spPr/>
        <p:txBody>
          <a:bodyPr/>
          <a:lstStyle/>
          <a:p>
            <a:r>
              <a:rPr lang="en-US" dirty="0"/>
              <a:t>Notice of Outcome </a:t>
            </a:r>
          </a:p>
        </p:txBody>
      </p:sp>
      <p:sp>
        <p:nvSpPr>
          <p:cNvPr id="3" name="Content Placeholder 2">
            <a:extLst>
              <a:ext uri="{FF2B5EF4-FFF2-40B4-BE49-F238E27FC236}">
                <a16:creationId xmlns:a16="http://schemas.microsoft.com/office/drawing/2014/main" id="{9971F99B-CE58-490F-870A-01565845F17D}"/>
              </a:ext>
            </a:extLst>
          </p:cNvPr>
          <p:cNvSpPr>
            <a:spLocks noGrp="1"/>
          </p:cNvSpPr>
          <p:nvPr>
            <p:ph idx="1"/>
          </p:nvPr>
        </p:nvSpPr>
        <p:spPr/>
        <p:txBody>
          <a:bodyPr>
            <a:normAutofit lnSpcReduction="10000"/>
          </a:bodyPr>
          <a:lstStyle/>
          <a:p>
            <a:r>
              <a:rPr lang="en-US" dirty="0"/>
              <a:t>Using the Hearing Panel’s deliberation statement, the Hearing Official will prepare a Notice of Outcome, which shall include:</a:t>
            </a:r>
          </a:p>
          <a:p>
            <a:pPr lvl="1"/>
            <a:r>
              <a:rPr lang="en-US" dirty="0"/>
              <a:t>Identification of the allegations potentially constituting Title IX Misconduct;</a:t>
            </a:r>
          </a:p>
          <a:p>
            <a:pPr lvl="1"/>
            <a:r>
              <a:rPr lang="en-US" dirty="0"/>
              <a:t>A description of the procedural steps taken from receipt of Formal Complaint to determination;</a:t>
            </a:r>
          </a:p>
          <a:p>
            <a:pPr lvl="1"/>
            <a:r>
              <a:rPr lang="en-US" dirty="0"/>
              <a:t>Findings of fact supporting determination;</a:t>
            </a:r>
          </a:p>
          <a:p>
            <a:pPr lvl="1"/>
            <a:r>
              <a:rPr lang="en-US" dirty="0"/>
              <a:t>Conclusions regarding application of the University’s policy to the facts;</a:t>
            </a:r>
          </a:p>
          <a:p>
            <a:pPr lvl="1"/>
            <a:r>
              <a:rPr lang="en-US" dirty="0"/>
              <a:t>The rationale for the result as to each allegation;</a:t>
            </a:r>
          </a:p>
          <a:p>
            <a:pPr lvl="1"/>
            <a:r>
              <a:rPr lang="en-US" dirty="0"/>
              <a:t>Any disciplinary sanctions imposed on the Respondent;</a:t>
            </a:r>
          </a:p>
          <a:p>
            <a:pPr lvl="1"/>
            <a:r>
              <a:rPr lang="en-US" dirty="0"/>
              <a:t>Whether remedies will be provided to the Complainant to ensure access to the University’s educational program or activity;</a:t>
            </a:r>
          </a:p>
          <a:p>
            <a:pPr lvl="1"/>
            <a:r>
              <a:rPr lang="en-US" dirty="0"/>
              <a:t>Information about how to file an appeal.</a:t>
            </a:r>
          </a:p>
          <a:p>
            <a:r>
              <a:rPr lang="en-US" dirty="0"/>
              <a:t>The Notice of Outcome will be provided to the parties within 7 business days of receiving the Hearing Panel’s deliberation statement.</a:t>
            </a:r>
          </a:p>
        </p:txBody>
      </p:sp>
    </p:spTree>
    <p:extLst>
      <p:ext uri="{BB962C8B-B14F-4D97-AF65-F5344CB8AC3E}">
        <p14:creationId xmlns:p14="http://schemas.microsoft.com/office/powerpoint/2010/main" val="41992026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B9456-341F-4624-86E6-C6D380AF9C64}"/>
              </a:ext>
            </a:extLst>
          </p:cNvPr>
          <p:cNvSpPr>
            <a:spLocks noGrp="1"/>
          </p:cNvSpPr>
          <p:nvPr>
            <p:ph type="title"/>
          </p:nvPr>
        </p:nvSpPr>
        <p:spPr/>
        <p:txBody>
          <a:bodyPr/>
          <a:lstStyle/>
          <a:p>
            <a:r>
              <a:rPr lang="en-US" dirty="0"/>
              <a:t>Title IX</a:t>
            </a:r>
          </a:p>
        </p:txBody>
      </p:sp>
      <p:sp>
        <p:nvSpPr>
          <p:cNvPr id="3" name="Content Placeholder 2">
            <a:extLst>
              <a:ext uri="{FF2B5EF4-FFF2-40B4-BE49-F238E27FC236}">
                <a16:creationId xmlns:a16="http://schemas.microsoft.com/office/drawing/2014/main" id="{E3E17EE6-940B-4ABA-BFF2-D99B6A2FED07}"/>
              </a:ext>
            </a:extLst>
          </p:cNvPr>
          <p:cNvSpPr>
            <a:spLocks noGrp="1"/>
          </p:cNvSpPr>
          <p:nvPr>
            <p:ph idx="1"/>
          </p:nvPr>
        </p:nvSpPr>
        <p:spPr/>
        <p:txBody>
          <a:bodyPr/>
          <a:lstStyle/>
          <a:p>
            <a:r>
              <a:rPr lang="en-US" dirty="0"/>
              <a:t>Title IX of the Education Amendments of 1972 prohibits discrimination – by employees, students, and third parties – on the basis of sex, including sexual harassment and sexual violence.</a:t>
            </a:r>
          </a:p>
          <a:p>
            <a:r>
              <a:rPr lang="en-US" dirty="0"/>
              <a:t>“No person in the United States shall, on the basis of sex, be excluded from participation in, be denied the benefits of, or be subjected to discrimination under any education program or activity receiving Federal financial assistance.”</a:t>
            </a:r>
          </a:p>
        </p:txBody>
      </p:sp>
    </p:spTree>
    <p:extLst>
      <p:ext uri="{BB962C8B-B14F-4D97-AF65-F5344CB8AC3E}">
        <p14:creationId xmlns:p14="http://schemas.microsoft.com/office/powerpoint/2010/main" val="8249494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129277-E8FD-48F6-96E1-4076284609D6}"/>
              </a:ext>
            </a:extLst>
          </p:cNvPr>
          <p:cNvSpPr>
            <a:spLocks noGrp="1"/>
          </p:cNvSpPr>
          <p:nvPr>
            <p:ph type="title"/>
          </p:nvPr>
        </p:nvSpPr>
        <p:spPr/>
        <p:txBody>
          <a:bodyPr/>
          <a:lstStyle/>
          <a:p>
            <a:r>
              <a:rPr lang="en-US" dirty="0"/>
              <a:t>Appeals</a:t>
            </a:r>
          </a:p>
        </p:txBody>
      </p:sp>
      <p:sp>
        <p:nvSpPr>
          <p:cNvPr id="3" name="Content Placeholder 2">
            <a:extLst>
              <a:ext uri="{FF2B5EF4-FFF2-40B4-BE49-F238E27FC236}">
                <a16:creationId xmlns:a16="http://schemas.microsoft.com/office/drawing/2014/main" id="{34AA1332-1C42-43D5-A122-372272A6345F}"/>
              </a:ext>
            </a:extLst>
          </p:cNvPr>
          <p:cNvSpPr>
            <a:spLocks noGrp="1"/>
          </p:cNvSpPr>
          <p:nvPr>
            <p:ph idx="1"/>
          </p:nvPr>
        </p:nvSpPr>
        <p:spPr/>
        <p:txBody>
          <a:bodyPr/>
          <a:lstStyle/>
          <a:p>
            <a:r>
              <a:rPr lang="en-US" dirty="0"/>
              <a:t>Both the Complainant and Respondent have the right to request an appeal in writing to the Appeal Decision Maker within 7 days of the delivery of the Notice of Outcome.</a:t>
            </a:r>
          </a:p>
          <a:p>
            <a:r>
              <a:rPr lang="en-US" dirty="0"/>
              <a:t>Appeals are limited to the following grounds:</a:t>
            </a:r>
          </a:p>
          <a:p>
            <a:pPr lvl="1"/>
            <a:r>
              <a:rPr lang="en-US" dirty="0"/>
              <a:t>Procedural irregularity that affected the outcome;</a:t>
            </a:r>
          </a:p>
          <a:p>
            <a:pPr lvl="1"/>
            <a:r>
              <a:rPr lang="en-US" dirty="0"/>
              <a:t>New evidence that was not reasonably available at the time the determination of responsibility was made that could affect the outcome; and</a:t>
            </a:r>
          </a:p>
          <a:p>
            <a:pPr lvl="1"/>
            <a:r>
              <a:rPr lang="en-US" dirty="0"/>
              <a:t>The Title IX Coordinator, Investigator(s), or Hearing Panel Members had a conflict of interest or bias for or against Complainants or Respondents generally or the specific Complainant or Respondent that affected the outcome of the matter.</a:t>
            </a:r>
          </a:p>
        </p:txBody>
      </p:sp>
    </p:spTree>
    <p:extLst>
      <p:ext uri="{BB962C8B-B14F-4D97-AF65-F5344CB8AC3E}">
        <p14:creationId xmlns:p14="http://schemas.microsoft.com/office/powerpoint/2010/main" val="42937565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06E92E-8ED6-4F38-BF45-F9A4C3CE6FB4}"/>
              </a:ext>
            </a:extLst>
          </p:cNvPr>
          <p:cNvSpPr>
            <a:spLocks noGrp="1"/>
          </p:cNvSpPr>
          <p:nvPr>
            <p:ph type="title"/>
          </p:nvPr>
        </p:nvSpPr>
        <p:spPr/>
        <p:txBody>
          <a:bodyPr/>
          <a:lstStyle/>
          <a:p>
            <a:r>
              <a:rPr lang="en-US" dirty="0"/>
              <a:t>Mercer’s Title IX Sexual Misconduct Policy	</a:t>
            </a:r>
          </a:p>
        </p:txBody>
      </p:sp>
      <p:sp>
        <p:nvSpPr>
          <p:cNvPr id="3" name="Content Placeholder 2">
            <a:extLst>
              <a:ext uri="{FF2B5EF4-FFF2-40B4-BE49-F238E27FC236}">
                <a16:creationId xmlns:a16="http://schemas.microsoft.com/office/drawing/2014/main" id="{D640035F-4B03-414A-9462-31D29E316DDD}"/>
              </a:ext>
            </a:extLst>
          </p:cNvPr>
          <p:cNvSpPr>
            <a:spLocks noGrp="1"/>
          </p:cNvSpPr>
          <p:nvPr>
            <p:ph idx="1"/>
          </p:nvPr>
        </p:nvSpPr>
        <p:spPr/>
        <p:txBody>
          <a:bodyPr>
            <a:normAutofit fontScale="92500" lnSpcReduction="20000"/>
          </a:bodyPr>
          <a:lstStyle/>
          <a:p>
            <a:r>
              <a:rPr lang="en-US" dirty="0"/>
              <a:t>Mercer’s Title IX Hearing Procedure applies to Sexual Harassment, as defined by the Title IX regulations (34 C.F.R. § 106.30):</a:t>
            </a:r>
          </a:p>
          <a:p>
            <a:pPr lvl="1"/>
            <a:r>
              <a:rPr lang="en-US" dirty="0"/>
              <a:t>Quid pro quo harassment by an employee (conditioning the provision of an aid, benefit, or service on an individual’s participation in unwelcome sexual conduct);</a:t>
            </a:r>
          </a:p>
          <a:p>
            <a:pPr lvl="1"/>
            <a:r>
              <a:rPr lang="en-US" dirty="0"/>
              <a:t>Unwelcome conduct that is severe, pervasive, and objectively offensive denying access to the program or activity</a:t>
            </a:r>
          </a:p>
          <a:p>
            <a:pPr lvl="1"/>
            <a:r>
              <a:rPr lang="en-US" dirty="0"/>
              <a:t>Sexual assault, stalking, dating violence, and domestic violence.</a:t>
            </a:r>
          </a:p>
          <a:p>
            <a:r>
              <a:rPr lang="en-US" dirty="0"/>
              <a:t>Title IX misconduct must be directed against a person in the United States and within the educational program or activity.</a:t>
            </a:r>
          </a:p>
          <a:p>
            <a:r>
              <a:rPr lang="en-US" dirty="0"/>
              <a:t>Once Mercer has actual knowledge of Title IX misconduct, the Title IX Coordinator must:</a:t>
            </a:r>
          </a:p>
          <a:p>
            <a:pPr lvl="1"/>
            <a:r>
              <a:rPr lang="en-US" dirty="0"/>
              <a:t>Promptly contact the complainant to discuss the availability of supportive measures;</a:t>
            </a:r>
          </a:p>
          <a:p>
            <a:pPr lvl="1"/>
            <a:r>
              <a:rPr lang="en-US" dirty="0"/>
              <a:t>Consider the complainant’s wishes with respect to supportive measures;</a:t>
            </a:r>
          </a:p>
          <a:p>
            <a:pPr lvl="1"/>
            <a:r>
              <a:rPr lang="en-US" dirty="0"/>
              <a:t>Inform the complainant of the availability of supportive measures with or without filing a formal complaint; and</a:t>
            </a:r>
          </a:p>
          <a:p>
            <a:pPr lvl="1"/>
            <a:r>
              <a:rPr lang="en-US" dirty="0"/>
              <a:t>Explain to the complainant the process for filing a formal complaint.</a:t>
            </a:r>
          </a:p>
        </p:txBody>
      </p:sp>
    </p:spTree>
    <p:extLst>
      <p:ext uri="{BB962C8B-B14F-4D97-AF65-F5344CB8AC3E}">
        <p14:creationId xmlns:p14="http://schemas.microsoft.com/office/powerpoint/2010/main" val="2583310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20E6A0-4395-491F-9688-8072D404969E}"/>
              </a:ext>
            </a:extLst>
          </p:cNvPr>
          <p:cNvSpPr>
            <a:spLocks noGrp="1"/>
          </p:cNvSpPr>
          <p:nvPr>
            <p:ph type="title"/>
          </p:nvPr>
        </p:nvSpPr>
        <p:spPr/>
        <p:txBody>
          <a:bodyPr/>
          <a:lstStyle/>
          <a:p>
            <a:r>
              <a:rPr lang="en-US" dirty="0"/>
              <a:t>Title IX Misconduct Definitions</a:t>
            </a:r>
          </a:p>
        </p:txBody>
      </p:sp>
      <p:sp>
        <p:nvSpPr>
          <p:cNvPr id="3" name="Content Placeholder 2">
            <a:extLst>
              <a:ext uri="{FF2B5EF4-FFF2-40B4-BE49-F238E27FC236}">
                <a16:creationId xmlns:a16="http://schemas.microsoft.com/office/drawing/2014/main" id="{288A589B-27F2-4DE2-937D-82DC0216944A}"/>
              </a:ext>
            </a:extLst>
          </p:cNvPr>
          <p:cNvSpPr>
            <a:spLocks noGrp="1"/>
          </p:cNvSpPr>
          <p:nvPr>
            <p:ph idx="1"/>
          </p:nvPr>
        </p:nvSpPr>
        <p:spPr/>
        <p:txBody>
          <a:bodyPr/>
          <a:lstStyle/>
          <a:p>
            <a:r>
              <a:rPr lang="en-US" dirty="0"/>
              <a:t>Complainant – a student, employee, or third party who is reported to have experienced Prohibited Conduct (including Title IX Misconduct) as defined by the University’s policy</a:t>
            </a:r>
          </a:p>
          <a:p>
            <a:r>
              <a:rPr lang="en-US" dirty="0"/>
              <a:t>Respondent – an individual who has been reported to be the perpetrator of conduct that could constitute Prohibited Conduct (including Title IX Misconduct) under the University’s policy</a:t>
            </a:r>
          </a:p>
          <a:p>
            <a:r>
              <a:rPr lang="en-US" dirty="0"/>
              <a:t>Reasonable person – a person using average care, intelligence and judgment in the known circumstance (similar circumstances and with similar identities to the Complainant)</a:t>
            </a:r>
          </a:p>
          <a:p>
            <a:endParaRPr lang="en-US" dirty="0"/>
          </a:p>
          <a:p>
            <a:endParaRPr lang="en-US" dirty="0"/>
          </a:p>
        </p:txBody>
      </p:sp>
    </p:spTree>
    <p:extLst>
      <p:ext uri="{BB962C8B-B14F-4D97-AF65-F5344CB8AC3E}">
        <p14:creationId xmlns:p14="http://schemas.microsoft.com/office/powerpoint/2010/main" val="2296560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29F44-AA39-490E-A8DA-FB0BB7756600}"/>
              </a:ext>
            </a:extLst>
          </p:cNvPr>
          <p:cNvSpPr>
            <a:spLocks noGrp="1"/>
          </p:cNvSpPr>
          <p:nvPr>
            <p:ph type="title"/>
          </p:nvPr>
        </p:nvSpPr>
        <p:spPr/>
        <p:txBody>
          <a:bodyPr/>
          <a:lstStyle/>
          <a:p>
            <a:r>
              <a:rPr lang="en-US" dirty="0"/>
              <a:t>Sexual Assault</a:t>
            </a:r>
          </a:p>
        </p:txBody>
      </p:sp>
      <p:sp>
        <p:nvSpPr>
          <p:cNvPr id="3" name="Content Placeholder 2">
            <a:extLst>
              <a:ext uri="{FF2B5EF4-FFF2-40B4-BE49-F238E27FC236}">
                <a16:creationId xmlns:a16="http://schemas.microsoft.com/office/drawing/2014/main" id="{E1EED6CB-2843-445B-9E88-F735FFA79DC6}"/>
              </a:ext>
            </a:extLst>
          </p:cNvPr>
          <p:cNvSpPr>
            <a:spLocks noGrp="1"/>
          </p:cNvSpPr>
          <p:nvPr>
            <p:ph idx="1"/>
          </p:nvPr>
        </p:nvSpPr>
        <p:spPr/>
        <p:txBody>
          <a:bodyPr/>
          <a:lstStyle/>
          <a:p>
            <a:r>
              <a:rPr lang="en-US" dirty="0"/>
              <a:t>Sexual Assault</a:t>
            </a:r>
          </a:p>
          <a:p>
            <a:pPr lvl="1"/>
            <a:r>
              <a:rPr lang="en-US" dirty="0"/>
              <a:t>Any sexual act directed against another person,</a:t>
            </a:r>
          </a:p>
          <a:p>
            <a:pPr lvl="1"/>
            <a:r>
              <a:rPr lang="en-US" dirty="0"/>
              <a:t>Without the consent of the Complainant,</a:t>
            </a:r>
          </a:p>
          <a:p>
            <a:pPr lvl="1"/>
            <a:r>
              <a:rPr lang="en-US" dirty="0"/>
              <a:t>Including instances in which the Complainant is incapable of giving consent.</a:t>
            </a:r>
          </a:p>
          <a:p>
            <a:r>
              <a:rPr lang="en-US" dirty="0"/>
              <a:t>This includes when the Complainant is incapable of giving consent, such as:</a:t>
            </a:r>
          </a:p>
          <a:p>
            <a:pPr lvl="1"/>
            <a:r>
              <a:rPr lang="en-US" dirty="0"/>
              <a:t>Sexual intercourse with another person, including oral or anal sexual intercourse, or the use of an object or instrument to unlawfully penetrate, however slightly, the genital or anal opening of the body of another person, without consent of the complainant, including instances where the complainant is incapable of giving consent because of their age or because of their temporary or permanent mental or physical incapacity.</a:t>
            </a:r>
          </a:p>
          <a:p>
            <a:pPr lvl="1"/>
            <a:r>
              <a:rPr lang="en-US" dirty="0"/>
              <a:t>Touching of the private body parts of another person for the purpose of sexual gratification, without the consent of the complainant, including instances where the complainant is incapable of giving consent because of their age or because of their temporary or permanent mental or physical incapacity.</a:t>
            </a:r>
          </a:p>
          <a:p>
            <a:endParaRPr lang="en-US" dirty="0"/>
          </a:p>
        </p:txBody>
      </p:sp>
    </p:spTree>
    <p:extLst>
      <p:ext uri="{BB962C8B-B14F-4D97-AF65-F5344CB8AC3E}">
        <p14:creationId xmlns:p14="http://schemas.microsoft.com/office/powerpoint/2010/main" val="36567034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B995A8-5FF3-4FF5-BCA3-940EF592C99D}"/>
              </a:ext>
            </a:extLst>
          </p:cNvPr>
          <p:cNvSpPr>
            <a:spLocks noGrp="1"/>
          </p:cNvSpPr>
          <p:nvPr>
            <p:ph type="title"/>
          </p:nvPr>
        </p:nvSpPr>
        <p:spPr/>
        <p:txBody>
          <a:bodyPr/>
          <a:lstStyle/>
          <a:p>
            <a:r>
              <a:rPr lang="en-US" dirty="0"/>
              <a:t>Consent</a:t>
            </a:r>
          </a:p>
        </p:txBody>
      </p:sp>
      <p:sp>
        <p:nvSpPr>
          <p:cNvPr id="3" name="Content Placeholder 2">
            <a:extLst>
              <a:ext uri="{FF2B5EF4-FFF2-40B4-BE49-F238E27FC236}">
                <a16:creationId xmlns:a16="http://schemas.microsoft.com/office/drawing/2014/main" id="{19E1A0B6-B8DE-4161-A658-DA193BCEEF8D}"/>
              </a:ext>
            </a:extLst>
          </p:cNvPr>
          <p:cNvSpPr>
            <a:spLocks noGrp="1"/>
          </p:cNvSpPr>
          <p:nvPr>
            <p:ph idx="1"/>
          </p:nvPr>
        </p:nvSpPr>
        <p:spPr>
          <a:xfrm>
            <a:off x="838200" y="1828800"/>
            <a:ext cx="10515600" cy="4348163"/>
          </a:xfrm>
        </p:spPr>
        <p:txBody>
          <a:bodyPr>
            <a:normAutofit/>
          </a:bodyPr>
          <a:lstStyle/>
          <a:p>
            <a:r>
              <a:rPr lang="en-US" dirty="0"/>
              <a:t>Knowing, voluntary, and clear permission, by words or actions, to engage in sexual activity.</a:t>
            </a:r>
          </a:p>
          <a:p>
            <a:r>
              <a:rPr lang="en-US" dirty="0"/>
              <a:t>If consent is not clearly provided prior to engaging in the activity, consent may be ratified by word or action at some point during the interaction.</a:t>
            </a:r>
          </a:p>
          <a:p>
            <a:r>
              <a:rPr lang="en-US" dirty="0"/>
              <a:t>For consent to the valid, there must be a clear expression in words or actions that the other individual consented to the specific sexual conduct. Reasonable reciprocation may be implied.</a:t>
            </a:r>
          </a:p>
          <a:p>
            <a:r>
              <a:rPr lang="en-US" dirty="0"/>
              <a:t>Consent can also be </a:t>
            </a:r>
            <a:r>
              <a:rPr lang="en-US" u="sng" dirty="0"/>
              <a:t>withdrawn</a:t>
            </a:r>
            <a:r>
              <a:rPr lang="en-US" dirty="0"/>
              <a:t> once given, as long as withdrawal is reasonably and clearly communicated.</a:t>
            </a:r>
          </a:p>
          <a:p>
            <a:r>
              <a:rPr lang="en-US" dirty="0"/>
              <a:t>The existence of consent is based on the totality of the circumstances evaluated from the perspective of a reasonable person in the same or similar circumstances, including the context in which the incident occurred.</a:t>
            </a:r>
          </a:p>
          <a:p>
            <a:r>
              <a:rPr lang="en-US" dirty="0"/>
              <a:t>Consent </a:t>
            </a:r>
            <a:r>
              <a:rPr lang="en-US" u="sng" dirty="0"/>
              <a:t>cannot</a:t>
            </a:r>
            <a:r>
              <a:rPr lang="en-US" dirty="0"/>
              <a:t> be given if an individual is incapacitated from alcohol or drugs, unconscious, coerced, or mentally or physically impaired to the point of incompetence.</a:t>
            </a:r>
          </a:p>
        </p:txBody>
      </p:sp>
    </p:spTree>
    <p:extLst>
      <p:ext uri="{BB962C8B-B14F-4D97-AF65-F5344CB8AC3E}">
        <p14:creationId xmlns:p14="http://schemas.microsoft.com/office/powerpoint/2010/main" val="3788241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B873C-5D60-48DB-9962-18F935BCDB34}"/>
              </a:ext>
            </a:extLst>
          </p:cNvPr>
          <p:cNvSpPr>
            <a:spLocks noGrp="1"/>
          </p:cNvSpPr>
          <p:nvPr>
            <p:ph type="title"/>
          </p:nvPr>
        </p:nvSpPr>
        <p:spPr/>
        <p:txBody>
          <a:bodyPr/>
          <a:lstStyle/>
          <a:p>
            <a:r>
              <a:rPr lang="en-US" dirty="0"/>
              <a:t>Force &amp; Coercion</a:t>
            </a:r>
          </a:p>
        </p:txBody>
      </p:sp>
      <p:sp>
        <p:nvSpPr>
          <p:cNvPr id="3" name="Content Placeholder 2">
            <a:extLst>
              <a:ext uri="{FF2B5EF4-FFF2-40B4-BE49-F238E27FC236}">
                <a16:creationId xmlns:a16="http://schemas.microsoft.com/office/drawing/2014/main" id="{979D2DF4-1637-435C-B6C2-BEB3A50971D8}"/>
              </a:ext>
            </a:extLst>
          </p:cNvPr>
          <p:cNvSpPr>
            <a:spLocks noGrp="1"/>
          </p:cNvSpPr>
          <p:nvPr>
            <p:ph idx="1"/>
          </p:nvPr>
        </p:nvSpPr>
        <p:spPr/>
        <p:txBody>
          <a:bodyPr>
            <a:normAutofit fontScale="92500"/>
          </a:bodyPr>
          <a:lstStyle/>
          <a:p>
            <a:pPr marL="457200" indent="0">
              <a:buNone/>
            </a:pPr>
            <a:r>
              <a:rPr lang="en-US" sz="2600" dirty="0"/>
              <a:t>Force: </a:t>
            </a:r>
          </a:p>
          <a:p>
            <a:pPr marL="914400" indent="-457200"/>
            <a:r>
              <a:rPr lang="en-US" sz="2600" dirty="0"/>
              <a:t>The use of physical violence and/or physical imposition to gain sexual access.  Force also includes threats, intimidation (implied threats), and coercion that is intended to overcome resistance or produce consent.</a:t>
            </a:r>
          </a:p>
          <a:p>
            <a:pPr marL="914400" indent="-457200"/>
            <a:endParaRPr lang="en-US" sz="2600" dirty="0"/>
          </a:p>
          <a:p>
            <a:pPr marL="457200" indent="0">
              <a:buNone/>
            </a:pPr>
            <a:r>
              <a:rPr lang="en-US" sz="2600" dirty="0"/>
              <a:t>Coercion:  </a:t>
            </a:r>
          </a:p>
          <a:p>
            <a:pPr marL="457200" indent="0">
              <a:buNone/>
            </a:pPr>
            <a:r>
              <a:rPr lang="en-US" sz="2600" dirty="0"/>
              <a:t>	Unreasonable pressure for sexual activity.  When someone makes clear 	they do not want to engage in certain sexual activity, that they want to 	stop or not go past a certain point, continued pressure is coercion</a:t>
            </a:r>
          </a:p>
          <a:p>
            <a:pPr marL="457200" indent="0">
              <a:buNone/>
            </a:pPr>
            <a:endParaRPr lang="en-US" sz="2800" dirty="0"/>
          </a:p>
        </p:txBody>
      </p:sp>
    </p:spTree>
    <p:extLst>
      <p:ext uri="{BB962C8B-B14F-4D97-AF65-F5344CB8AC3E}">
        <p14:creationId xmlns:p14="http://schemas.microsoft.com/office/powerpoint/2010/main" val="2382738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889E-C003-4961-9FFA-B0AF7B4AB687}"/>
              </a:ext>
            </a:extLst>
          </p:cNvPr>
          <p:cNvSpPr>
            <a:spLocks noGrp="1"/>
          </p:cNvSpPr>
          <p:nvPr>
            <p:ph type="title"/>
          </p:nvPr>
        </p:nvSpPr>
        <p:spPr/>
        <p:txBody>
          <a:bodyPr/>
          <a:lstStyle/>
          <a:p>
            <a:r>
              <a:rPr lang="en-US" dirty="0"/>
              <a:t>Incapacitation</a:t>
            </a:r>
          </a:p>
        </p:txBody>
      </p:sp>
      <p:sp>
        <p:nvSpPr>
          <p:cNvPr id="3" name="Content Placeholder 2">
            <a:extLst>
              <a:ext uri="{FF2B5EF4-FFF2-40B4-BE49-F238E27FC236}">
                <a16:creationId xmlns:a16="http://schemas.microsoft.com/office/drawing/2014/main" id="{8E954E28-BD64-4F50-AB68-448DB77F0753}"/>
              </a:ext>
            </a:extLst>
          </p:cNvPr>
          <p:cNvSpPr>
            <a:spLocks noGrp="1"/>
          </p:cNvSpPr>
          <p:nvPr>
            <p:ph idx="1"/>
          </p:nvPr>
        </p:nvSpPr>
        <p:spPr/>
        <p:txBody>
          <a:bodyPr/>
          <a:lstStyle/>
          <a:p>
            <a:pPr marL="801688" indent="-344488">
              <a:buFont typeface="Courier New" panose="02070309020205020404" pitchFamily="49" charset="0"/>
              <a:buChar char="o"/>
            </a:pPr>
            <a:r>
              <a:rPr lang="en-US" sz="2400" dirty="0"/>
              <a:t>That the Respondent neither knew nor should have known the Complainant to be physically or mentally incapacitated may be raised as defense. </a:t>
            </a:r>
          </a:p>
          <a:p>
            <a:pPr marL="801688" indent="-344488">
              <a:buFont typeface="Courier New" panose="02070309020205020404" pitchFamily="49" charset="0"/>
              <a:buChar char="o"/>
            </a:pPr>
            <a:r>
              <a:rPr lang="en-US" sz="2400" dirty="0"/>
              <a:t>“Should have known” is an objective, reasonable person standard which assumes that a reasonable person is both sober and exercising sound judgement.</a:t>
            </a:r>
          </a:p>
          <a:p>
            <a:endParaRPr lang="en-US" dirty="0"/>
          </a:p>
        </p:txBody>
      </p:sp>
    </p:spTree>
    <p:extLst>
      <p:ext uri="{BB962C8B-B14F-4D97-AF65-F5344CB8AC3E}">
        <p14:creationId xmlns:p14="http://schemas.microsoft.com/office/powerpoint/2010/main" val="2882038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11198-5F80-48B8-A92E-E2A8C913412F}"/>
              </a:ext>
            </a:extLst>
          </p:cNvPr>
          <p:cNvSpPr>
            <a:spLocks noGrp="1"/>
          </p:cNvSpPr>
          <p:nvPr>
            <p:ph type="title"/>
          </p:nvPr>
        </p:nvSpPr>
        <p:spPr/>
        <p:txBody>
          <a:bodyPr/>
          <a:lstStyle/>
          <a:p>
            <a:r>
              <a:rPr lang="en-US" dirty="0"/>
              <a:t>Grievance Process</a:t>
            </a:r>
          </a:p>
        </p:txBody>
      </p:sp>
      <p:sp>
        <p:nvSpPr>
          <p:cNvPr id="3" name="Content Placeholder 2">
            <a:extLst>
              <a:ext uri="{FF2B5EF4-FFF2-40B4-BE49-F238E27FC236}">
                <a16:creationId xmlns:a16="http://schemas.microsoft.com/office/drawing/2014/main" id="{63000FD0-535C-44B2-88C4-DED23A3DEB76}"/>
              </a:ext>
            </a:extLst>
          </p:cNvPr>
          <p:cNvSpPr>
            <a:spLocks noGrp="1"/>
          </p:cNvSpPr>
          <p:nvPr>
            <p:ph idx="1"/>
          </p:nvPr>
        </p:nvSpPr>
        <p:spPr/>
        <p:txBody>
          <a:bodyPr/>
          <a:lstStyle/>
          <a:p>
            <a:r>
              <a:rPr lang="en-US" dirty="0"/>
              <a:t>If the Complainant files a formal complaint, the next step is for an investigation to be performed by the Title IX Investigators.</a:t>
            </a:r>
          </a:p>
          <a:p>
            <a:r>
              <a:rPr lang="en-US" dirty="0"/>
              <a:t>The parties may agree to an informal resolution by mutual consent.</a:t>
            </a:r>
          </a:p>
          <a:p>
            <a:r>
              <a:rPr lang="en-US" dirty="0"/>
              <a:t>If the parties do not agree to an informal resolution, the matter proceeds to a hearing.</a:t>
            </a:r>
          </a:p>
          <a:p>
            <a:endParaRPr lang="en-US" dirty="0"/>
          </a:p>
          <a:p>
            <a:endParaRPr lang="en-US" dirty="0"/>
          </a:p>
        </p:txBody>
      </p:sp>
    </p:spTree>
    <p:extLst>
      <p:ext uri="{BB962C8B-B14F-4D97-AF65-F5344CB8AC3E}">
        <p14:creationId xmlns:p14="http://schemas.microsoft.com/office/powerpoint/2010/main" val="52676666"/>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TM02900769[[fn=Retrospect]]</Template>
  <TotalTime>490</TotalTime>
  <Words>2078</Words>
  <Application>Microsoft Office PowerPoint</Application>
  <PresentationFormat>Widescreen</PresentationFormat>
  <Paragraphs>141</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Calibri</vt:lpstr>
      <vt:lpstr>Calibri Light</vt:lpstr>
      <vt:lpstr>Courier New</vt:lpstr>
      <vt:lpstr>Retrospect</vt:lpstr>
      <vt:lpstr>Title IX Decision-Maker Training</vt:lpstr>
      <vt:lpstr>Title IX</vt:lpstr>
      <vt:lpstr>Mercer’s Title IX Sexual Misconduct Policy </vt:lpstr>
      <vt:lpstr>Title IX Misconduct Definitions</vt:lpstr>
      <vt:lpstr>Sexual Assault</vt:lpstr>
      <vt:lpstr>Consent</vt:lpstr>
      <vt:lpstr>Force &amp; Coercion</vt:lpstr>
      <vt:lpstr>Incapacitation</vt:lpstr>
      <vt:lpstr>Grievance Process</vt:lpstr>
      <vt:lpstr>The Hearing</vt:lpstr>
      <vt:lpstr>Questioning the Parties and Witnesses</vt:lpstr>
      <vt:lpstr>Presentation of Relevant Evidence</vt:lpstr>
      <vt:lpstr>Determination of Relevance</vt:lpstr>
      <vt:lpstr>Determination of Credibility</vt:lpstr>
      <vt:lpstr>Presumption of Non-Responsibility</vt:lpstr>
      <vt:lpstr>Deliberation and Standard of Proof</vt:lpstr>
      <vt:lpstr>Sanctions</vt:lpstr>
      <vt:lpstr>Hearing Panel’s Written Determination</vt:lpstr>
      <vt:lpstr>Notice of Outcome </vt:lpstr>
      <vt:lpstr>Appeals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IX Decision-Maker Training</dc:title>
  <dc:creator>Rachel R. Turnbull</dc:creator>
  <cp:lastModifiedBy>Sharon L. Stellato</cp:lastModifiedBy>
  <cp:revision>23</cp:revision>
  <dcterms:created xsi:type="dcterms:W3CDTF">2022-06-24T13:25:44Z</dcterms:created>
  <dcterms:modified xsi:type="dcterms:W3CDTF">2024-12-02T20:39:17Z</dcterms:modified>
</cp:coreProperties>
</file>