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3594" r:id="rId2"/>
    <p:sldId id="257" r:id="rId3"/>
    <p:sldId id="258" r:id="rId4"/>
    <p:sldId id="3602" r:id="rId5"/>
    <p:sldId id="3565" r:id="rId6"/>
    <p:sldId id="259" r:id="rId7"/>
    <p:sldId id="260" r:id="rId8"/>
    <p:sldId id="266" r:id="rId9"/>
    <p:sldId id="274" r:id="rId10"/>
    <p:sldId id="277" r:id="rId11"/>
    <p:sldId id="278" r:id="rId12"/>
    <p:sldId id="3528" r:id="rId13"/>
    <p:sldId id="3593" r:id="rId14"/>
    <p:sldId id="3617" r:id="rId15"/>
    <p:sldId id="3618" r:id="rId16"/>
    <p:sldId id="3619" r:id="rId17"/>
    <p:sldId id="3620" r:id="rId18"/>
    <p:sldId id="3627" r:id="rId19"/>
    <p:sldId id="3621" r:id="rId20"/>
    <p:sldId id="3622" r:id="rId21"/>
    <p:sldId id="3628" r:id="rId22"/>
    <p:sldId id="3623" r:id="rId23"/>
    <p:sldId id="3624" r:id="rId24"/>
    <p:sldId id="3625" r:id="rId25"/>
    <p:sldId id="3626" r:id="rId26"/>
    <p:sldId id="3629" r:id="rId27"/>
    <p:sldId id="3630" r:id="rId28"/>
    <p:sldId id="3541" r:id="rId29"/>
    <p:sldId id="3596" r:id="rId30"/>
    <p:sldId id="3567" r:id="rId31"/>
    <p:sldId id="256" r:id="rId32"/>
    <p:sldId id="3554" r:id="rId33"/>
    <p:sldId id="3601" r:id="rId34"/>
    <p:sldId id="359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965"/>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195"/>
    <p:restoredTop sz="95033" autoAdjust="0"/>
  </p:normalViewPr>
  <p:slideViewPr>
    <p:cSldViewPr snapToGrid="0" snapToObjects="1">
      <p:cViewPr varScale="1">
        <p:scale>
          <a:sx n="103" d="100"/>
          <a:sy n="103" d="100"/>
        </p:scale>
        <p:origin x="114" y="22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4E8A4D-DC2C-AD47-B480-174B21F2CA46}" type="datetimeFigureOut">
              <a:rPr lang="en-US" smtClean="0"/>
              <a:pPr/>
              <a:t>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939824-8F5C-C44C-8D0D-771049708FD8}" type="slidenum">
              <a:rPr lang="en-US" smtClean="0"/>
              <a:pPr/>
              <a:t>‹#›</a:t>
            </a:fld>
            <a:endParaRPr lang="en-US"/>
          </a:p>
        </p:txBody>
      </p:sp>
    </p:spTree>
    <p:extLst>
      <p:ext uri="{BB962C8B-B14F-4D97-AF65-F5344CB8AC3E}">
        <p14:creationId xmlns:p14="http://schemas.microsoft.com/office/powerpoint/2010/main" val="2364433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744E43-BC88-46DF-882D-3ED4A1EBA0E2}" type="slidenum">
              <a:rPr lang="en-US" smtClean="0"/>
              <a:pPr/>
              <a:t>5</a:t>
            </a:fld>
            <a:endParaRPr lang="en-US" dirty="0"/>
          </a:p>
        </p:txBody>
      </p:sp>
    </p:spTree>
    <p:extLst>
      <p:ext uri="{BB962C8B-B14F-4D97-AF65-F5344CB8AC3E}">
        <p14:creationId xmlns:p14="http://schemas.microsoft.com/office/powerpoint/2010/main" val="80881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55D70C-5E11-4143-BC38-8D1B8029898A}" type="slidenum">
              <a:rPr lang="en-US" smtClean="0"/>
              <a:t>7</a:t>
            </a:fld>
            <a:endParaRPr lang="en-US"/>
          </a:p>
        </p:txBody>
      </p:sp>
    </p:spTree>
    <p:extLst>
      <p:ext uri="{BB962C8B-B14F-4D97-AF65-F5344CB8AC3E}">
        <p14:creationId xmlns:p14="http://schemas.microsoft.com/office/powerpoint/2010/main" val="2723291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744E43-BC88-46DF-882D-3ED4A1EBA0E2}" type="slidenum">
              <a:rPr lang="en-US" smtClean="0"/>
              <a:pPr/>
              <a:t>12</a:t>
            </a:fld>
            <a:endParaRPr lang="en-US" dirty="0"/>
          </a:p>
        </p:txBody>
      </p:sp>
    </p:spTree>
    <p:extLst>
      <p:ext uri="{BB962C8B-B14F-4D97-AF65-F5344CB8AC3E}">
        <p14:creationId xmlns:p14="http://schemas.microsoft.com/office/powerpoint/2010/main" val="3103065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744E43-BC88-46DF-882D-3ED4A1EBA0E2}" type="slidenum">
              <a:rPr lang="en-US" smtClean="0"/>
              <a:pPr/>
              <a:t>28</a:t>
            </a:fld>
            <a:endParaRPr lang="en-US" dirty="0"/>
          </a:p>
        </p:txBody>
      </p:sp>
    </p:spTree>
    <p:extLst>
      <p:ext uri="{BB962C8B-B14F-4D97-AF65-F5344CB8AC3E}">
        <p14:creationId xmlns:p14="http://schemas.microsoft.com/office/powerpoint/2010/main" val="3103065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744E43-BC88-46DF-882D-3ED4A1EBA0E2}" type="slidenum">
              <a:rPr lang="en-US" smtClean="0"/>
              <a:pPr/>
              <a:t>29</a:t>
            </a:fld>
            <a:endParaRPr lang="en-US" dirty="0"/>
          </a:p>
        </p:txBody>
      </p:sp>
    </p:spTree>
    <p:extLst>
      <p:ext uri="{BB962C8B-B14F-4D97-AF65-F5344CB8AC3E}">
        <p14:creationId xmlns:p14="http://schemas.microsoft.com/office/powerpoint/2010/main" val="1740957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744E43-BC88-46DF-882D-3ED4A1EBA0E2}" type="slidenum">
              <a:rPr lang="en-US" smtClean="0"/>
              <a:pPr/>
              <a:t>30</a:t>
            </a:fld>
            <a:endParaRPr lang="en-US" dirty="0"/>
          </a:p>
        </p:txBody>
      </p:sp>
    </p:spTree>
    <p:extLst>
      <p:ext uri="{BB962C8B-B14F-4D97-AF65-F5344CB8AC3E}">
        <p14:creationId xmlns:p14="http://schemas.microsoft.com/office/powerpoint/2010/main" val="2318722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744E43-BC88-46DF-882D-3ED4A1EBA0E2}" type="slidenum">
              <a:rPr lang="en-US" smtClean="0"/>
              <a:pPr/>
              <a:t>32</a:t>
            </a:fld>
            <a:endParaRPr lang="en-US" dirty="0"/>
          </a:p>
        </p:txBody>
      </p:sp>
    </p:spTree>
    <p:extLst>
      <p:ext uri="{BB962C8B-B14F-4D97-AF65-F5344CB8AC3E}">
        <p14:creationId xmlns:p14="http://schemas.microsoft.com/office/powerpoint/2010/main" val="9926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744E43-BC88-46DF-882D-3ED4A1EBA0E2}" type="slidenum">
              <a:rPr lang="en-US" smtClean="0"/>
              <a:pPr/>
              <a:t>33</a:t>
            </a:fld>
            <a:endParaRPr lang="en-US" dirty="0"/>
          </a:p>
        </p:txBody>
      </p:sp>
    </p:spTree>
    <p:extLst>
      <p:ext uri="{BB962C8B-B14F-4D97-AF65-F5344CB8AC3E}">
        <p14:creationId xmlns:p14="http://schemas.microsoft.com/office/powerpoint/2010/main" val="533158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300F5-7B9E-CD4E-BB12-19DC4F5584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7A9B83-3FFF-EC45-A95F-91EDE0FDFE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B48F4C-3C51-3041-8AD2-EEB4F4C92B0F}"/>
              </a:ext>
            </a:extLst>
          </p:cNvPr>
          <p:cNvSpPr>
            <a:spLocks noGrp="1"/>
          </p:cNvSpPr>
          <p:nvPr>
            <p:ph type="dt" sz="half" idx="10"/>
          </p:nvPr>
        </p:nvSpPr>
        <p:spPr/>
        <p:txBody>
          <a:bodyPr/>
          <a:lstStyle/>
          <a:p>
            <a:fld id="{A60B2E17-D944-3941-9732-5A3F6C78FDE8}" type="datetimeFigureOut">
              <a:rPr lang="en-US" smtClean="0"/>
              <a:pPr/>
              <a:t>2/2/2024</a:t>
            </a:fld>
            <a:endParaRPr lang="en-US"/>
          </a:p>
        </p:txBody>
      </p:sp>
      <p:sp>
        <p:nvSpPr>
          <p:cNvPr id="5" name="Footer Placeholder 4">
            <a:extLst>
              <a:ext uri="{FF2B5EF4-FFF2-40B4-BE49-F238E27FC236}">
                <a16:creationId xmlns:a16="http://schemas.microsoft.com/office/drawing/2014/main" id="{D57AFD4D-1048-F94E-ABF4-D55E07B611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E8339B-7D0D-7945-A6F9-71E5D46F4E0E}"/>
              </a:ext>
            </a:extLst>
          </p:cNvPr>
          <p:cNvSpPr>
            <a:spLocks noGrp="1"/>
          </p:cNvSpPr>
          <p:nvPr>
            <p:ph type="sldNum" sz="quarter" idx="12"/>
          </p:nvPr>
        </p:nvSpPr>
        <p:spPr/>
        <p:txBody>
          <a:bodyPr/>
          <a:lstStyle/>
          <a:p>
            <a:fld id="{16DF5192-9780-EB47-AD66-A73A2D833C7F}" type="slidenum">
              <a:rPr lang="en-US" smtClean="0"/>
              <a:pPr/>
              <a:t>‹#›</a:t>
            </a:fld>
            <a:endParaRPr lang="en-US"/>
          </a:p>
        </p:txBody>
      </p:sp>
    </p:spTree>
    <p:extLst>
      <p:ext uri="{BB962C8B-B14F-4D97-AF65-F5344CB8AC3E}">
        <p14:creationId xmlns:p14="http://schemas.microsoft.com/office/powerpoint/2010/main" val="1293430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A2FD-03B2-1F46-829D-AD445795BE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C2D096-C271-7F4F-9230-D3E24D14DC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294BB-1F70-F540-8792-8160FFA1181B}"/>
              </a:ext>
            </a:extLst>
          </p:cNvPr>
          <p:cNvSpPr>
            <a:spLocks noGrp="1"/>
          </p:cNvSpPr>
          <p:nvPr>
            <p:ph type="dt" sz="half" idx="10"/>
          </p:nvPr>
        </p:nvSpPr>
        <p:spPr/>
        <p:txBody>
          <a:bodyPr/>
          <a:lstStyle/>
          <a:p>
            <a:fld id="{A60B2E17-D944-3941-9732-5A3F6C78FDE8}" type="datetimeFigureOut">
              <a:rPr lang="en-US" smtClean="0"/>
              <a:pPr/>
              <a:t>2/2/2024</a:t>
            </a:fld>
            <a:endParaRPr lang="en-US"/>
          </a:p>
        </p:txBody>
      </p:sp>
      <p:sp>
        <p:nvSpPr>
          <p:cNvPr id="5" name="Footer Placeholder 4">
            <a:extLst>
              <a:ext uri="{FF2B5EF4-FFF2-40B4-BE49-F238E27FC236}">
                <a16:creationId xmlns:a16="http://schemas.microsoft.com/office/drawing/2014/main" id="{C26E92B8-E084-AF41-A79F-0369C96C58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4F8FF8-D826-EC48-9A15-500C264EC31C}"/>
              </a:ext>
            </a:extLst>
          </p:cNvPr>
          <p:cNvSpPr>
            <a:spLocks noGrp="1"/>
          </p:cNvSpPr>
          <p:nvPr>
            <p:ph type="sldNum" sz="quarter" idx="12"/>
          </p:nvPr>
        </p:nvSpPr>
        <p:spPr/>
        <p:txBody>
          <a:bodyPr/>
          <a:lstStyle/>
          <a:p>
            <a:fld id="{16DF5192-9780-EB47-AD66-A73A2D833C7F}" type="slidenum">
              <a:rPr lang="en-US" smtClean="0"/>
              <a:pPr/>
              <a:t>‹#›</a:t>
            </a:fld>
            <a:endParaRPr lang="en-US"/>
          </a:p>
        </p:txBody>
      </p:sp>
    </p:spTree>
    <p:extLst>
      <p:ext uri="{BB962C8B-B14F-4D97-AF65-F5344CB8AC3E}">
        <p14:creationId xmlns:p14="http://schemas.microsoft.com/office/powerpoint/2010/main" val="443068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F02841-2F6A-DD48-98F6-A45D092BC8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19CBD5-6A12-4742-A06A-B6197D06B4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C136A-DBAD-8B49-9148-66979968DE60}"/>
              </a:ext>
            </a:extLst>
          </p:cNvPr>
          <p:cNvSpPr>
            <a:spLocks noGrp="1"/>
          </p:cNvSpPr>
          <p:nvPr>
            <p:ph type="dt" sz="half" idx="10"/>
          </p:nvPr>
        </p:nvSpPr>
        <p:spPr/>
        <p:txBody>
          <a:bodyPr/>
          <a:lstStyle/>
          <a:p>
            <a:fld id="{A60B2E17-D944-3941-9732-5A3F6C78FDE8}" type="datetimeFigureOut">
              <a:rPr lang="en-US" smtClean="0"/>
              <a:pPr/>
              <a:t>2/2/2024</a:t>
            </a:fld>
            <a:endParaRPr lang="en-US"/>
          </a:p>
        </p:txBody>
      </p:sp>
      <p:sp>
        <p:nvSpPr>
          <p:cNvPr id="5" name="Footer Placeholder 4">
            <a:extLst>
              <a:ext uri="{FF2B5EF4-FFF2-40B4-BE49-F238E27FC236}">
                <a16:creationId xmlns:a16="http://schemas.microsoft.com/office/drawing/2014/main" id="{82B0D76D-2738-BE4D-B08C-3F2960BDCC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DA83F3-CAA7-284C-81F5-2D55CDE03E82}"/>
              </a:ext>
            </a:extLst>
          </p:cNvPr>
          <p:cNvSpPr>
            <a:spLocks noGrp="1"/>
          </p:cNvSpPr>
          <p:nvPr>
            <p:ph type="sldNum" sz="quarter" idx="12"/>
          </p:nvPr>
        </p:nvSpPr>
        <p:spPr/>
        <p:txBody>
          <a:bodyPr/>
          <a:lstStyle/>
          <a:p>
            <a:fld id="{16DF5192-9780-EB47-AD66-A73A2D833C7F}" type="slidenum">
              <a:rPr lang="en-US" smtClean="0"/>
              <a:pPr/>
              <a:t>‹#›</a:t>
            </a:fld>
            <a:endParaRPr lang="en-US"/>
          </a:p>
        </p:txBody>
      </p:sp>
    </p:spTree>
    <p:extLst>
      <p:ext uri="{BB962C8B-B14F-4D97-AF65-F5344CB8AC3E}">
        <p14:creationId xmlns:p14="http://schemas.microsoft.com/office/powerpoint/2010/main" val="2155385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C700C-BF43-4F44-930E-8F509802A5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3E12BE-7A19-0A4B-92EB-E0CDB6AF4F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91BAF8-570E-6441-88BB-E3FF8F61FD1F}"/>
              </a:ext>
            </a:extLst>
          </p:cNvPr>
          <p:cNvSpPr>
            <a:spLocks noGrp="1"/>
          </p:cNvSpPr>
          <p:nvPr>
            <p:ph type="dt" sz="half" idx="10"/>
          </p:nvPr>
        </p:nvSpPr>
        <p:spPr/>
        <p:txBody>
          <a:bodyPr/>
          <a:lstStyle/>
          <a:p>
            <a:fld id="{A60B2E17-D944-3941-9732-5A3F6C78FDE8}" type="datetimeFigureOut">
              <a:rPr lang="en-US" smtClean="0"/>
              <a:pPr/>
              <a:t>2/2/2024</a:t>
            </a:fld>
            <a:endParaRPr lang="en-US"/>
          </a:p>
        </p:txBody>
      </p:sp>
      <p:sp>
        <p:nvSpPr>
          <p:cNvPr id="5" name="Footer Placeholder 4">
            <a:extLst>
              <a:ext uri="{FF2B5EF4-FFF2-40B4-BE49-F238E27FC236}">
                <a16:creationId xmlns:a16="http://schemas.microsoft.com/office/drawing/2014/main" id="{C12930E6-86BF-4C4A-B4E7-51A42CB573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08EBC9-FE07-D04C-AC96-DEE21F5703AD}"/>
              </a:ext>
            </a:extLst>
          </p:cNvPr>
          <p:cNvSpPr>
            <a:spLocks noGrp="1"/>
          </p:cNvSpPr>
          <p:nvPr>
            <p:ph type="sldNum" sz="quarter" idx="12"/>
          </p:nvPr>
        </p:nvSpPr>
        <p:spPr/>
        <p:txBody>
          <a:bodyPr/>
          <a:lstStyle/>
          <a:p>
            <a:fld id="{16DF5192-9780-EB47-AD66-A73A2D833C7F}" type="slidenum">
              <a:rPr lang="en-US" smtClean="0"/>
              <a:pPr/>
              <a:t>‹#›</a:t>
            </a:fld>
            <a:endParaRPr lang="en-US"/>
          </a:p>
        </p:txBody>
      </p:sp>
    </p:spTree>
    <p:extLst>
      <p:ext uri="{BB962C8B-B14F-4D97-AF65-F5344CB8AC3E}">
        <p14:creationId xmlns:p14="http://schemas.microsoft.com/office/powerpoint/2010/main" val="2292877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B7203-0F3D-514C-8E5B-D6A5CD25ED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0D0935-A830-2F44-BCF6-48D620B621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87FC98-ED1D-A04D-A187-49EEB9F125C9}"/>
              </a:ext>
            </a:extLst>
          </p:cNvPr>
          <p:cNvSpPr>
            <a:spLocks noGrp="1"/>
          </p:cNvSpPr>
          <p:nvPr>
            <p:ph type="dt" sz="half" idx="10"/>
          </p:nvPr>
        </p:nvSpPr>
        <p:spPr/>
        <p:txBody>
          <a:bodyPr/>
          <a:lstStyle/>
          <a:p>
            <a:fld id="{A60B2E17-D944-3941-9732-5A3F6C78FDE8}" type="datetimeFigureOut">
              <a:rPr lang="en-US" smtClean="0"/>
              <a:pPr/>
              <a:t>2/2/2024</a:t>
            </a:fld>
            <a:endParaRPr lang="en-US"/>
          </a:p>
        </p:txBody>
      </p:sp>
      <p:sp>
        <p:nvSpPr>
          <p:cNvPr id="5" name="Footer Placeholder 4">
            <a:extLst>
              <a:ext uri="{FF2B5EF4-FFF2-40B4-BE49-F238E27FC236}">
                <a16:creationId xmlns:a16="http://schemas.microsoft.com/office/drawing/2014/main" id="{C094E282-5CFB-0944-9733-37B7CD06B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5DCC82-32BD-7942-93E9-FDDB85E77ED0}"/>
              </a:ext>
            </a:extLst>
          </p:cNvPr>
          <p:cNvSpPr>
            <a:spLocks noGrp="1"/>
          </p:cNvSpPr>
          <p:nvPr>
            <p:ph type="sldNum" sz="quarter" idx="12"/>
          </p:nvPr>
        </p:nvSpPr>
        <p:spPr/>
        <p:txBody>
          <a:bodyPr/>
          <a:lstStyle/>
          <a:p>
            <a:fld id="{16DF5192-9780-EB47-AD66-A73A2D833C7F}" type="slidenum">
              <a:rPr lang="en-US" smtClean="0"/>
              <a:pPr/>
              <a:t>‹#›</a:t>
            </a:fld>
            <a:endParaRPr lang="en-US"/>
          </a:p>
        </p:txBody>
      </p:sp>
    </p:spTree>
    <p:extLst>
      <p:ext uri="{BB962C8B-B14F-4D97-AF65-F5344CB8AC3E}">
        <p14:creationId xmlns:p14="http://schemas.microsoft.com/office/powerpoint/2010/main" val="1746203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223B1-031F-C74E-ACE7-309A25BCF0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BFC2A2-1B55-E04C-8CB8-6EE1F4B44A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36708A-EB20-2B4F-A5DD-EA66748032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CBA727-61B9-8F49-8DBF-B7FFE3748AE9}"/>
              </a:ext>
            </a:extLst>
          </p:cNvPr>
          <p:cNvSpPr>
            <a:spLocks noGrp="1"/>
          </p:cNvSpPr>
          <p:nvPr>
            <p:ph type="dt" sz="half" idx="10"/>
          </p:nvPr>
        </p:nvSpPr>
        <p:spPr/>
        <p:txBody>
          <a:bodyPr/>
          <a:lstStyle/>
          <a:p>
            <a:fld id="{A60B2E17-D944-3941-9732-5A3F6C78FDE8}" type="datetimeFigureOut">
              <a:rPr lang="en-US" smtClean="0"/>
              <a:pPr/>
              <a:t>2/2/2024</a:t>
            </a:fld>
            <a:endParaRPr lang="en-US"/>
          </a:p>
        </p:txBody>
      </p:sp>
      <p:sp>
        <p:nvSpPr>
          <p:cNvPr id="6" name="Footer Placeholder 5">
            <a:extLst>
              <a:ext uri="{FF2B5EF4-FFF2-40B4-BE49-F238E27FC236}">
                <a16:creationId xmlns:a16="http://schemas.microsoft.com/office/drawing/2014/main" id="{CA6BC90E-960B-8541-B05F-974049DD65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AE05BD-5202-AF43-9A87-5AB315C993B6}"/>
              </a:ext>
            </a:extLst>
          </p:cNvPr>
          <p:cNvSpPr>
            <a:spLocks noGrp="1"/>
          </p:cNvSpPr>
          <p:nvPr>
            <p:ph type="sldNum" sz="quarter" idx="12"/>
          </p:nvPr>
        </p:nvSpPr>
        <p:spPr/>
        <p:txBody>
          <a:bodyPr/>
          <a:lstStyle/>
          <a:p>
            <a:fld id="{16DF5192-9780-EB47-AD66-A73A2D833C7F}" type="slidenum">
              <a:rPr lang="en-US" smtClean="0"/>
              <a:pPr/>
              <a:t>‹#›</a:t>
            </a:fld>
            <a:endParaRPr lang="en-US"/>
          </a:p>
        </p:txBody>
      </p:sp>
    </p:spTree>
    <p:extLst>
      <p:ext uri="{BB962C8B-B14F-4D97-AF65-F5344CB8AC3E}">
        <p14:creationId xmlns:p14="http://schemas.microsoft.com/office/powerpoint/2010/main" val="1647314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67C9E-166F-DA49-BE73-542499C770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F0AFA2-50CE-7C4A-A1FB-BAE15B0F26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D3237E-8C29-954A-B9BA-43BD6CACC5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802A0D-E796-924A-9C1B-A6A9759D71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D323F7-85F3-9744-80AD-D5B68B60A3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C6A3E8-20B4-2440-AED1-7BA2084E14D3}"/>
              </a:ext>
            </a:extLst>
          </p:cNvPr>
          <p:cNvSpPr>
            <a:spLocks noGrp="1"/>
          </p:cNvSpPr>
          <p:nvPr>
            <p:ph type="dt" sz="half" idx="10"/>
          </p:nvPr>
        </p:nvSpPr>
        <p:spPr/>
        <p:txBody>
          <a:bodyPr/>
          <a:lstStyle/>
          <a:p>
            <a:fld id="{A60B2E17-D944-3941-9732-5A3F6C78FDE8}" type="datetimeFigureOut">
              <a:rPr lang="en-US" smtClean="0"/>
              <a:pPr/>
              <a:t>2/2/2024</a:t>
            </a:fld>
            <a:endParaRPr lang="en-US"/>
          </a:p>
        </p:txBody>
      </p:sp>
      <p:sp>
        <p:nvSpPr>
          <p:cNvPr id="8" name="Footer Placeholder 7">
            <a:extLst>
              <a:ext uri="{FF2B5EF4-FFF2-40B4-BE49-F238E27FC236}">
                <a16:creationId xmlns:a16="http://schemas.microsoft.com/office/drawing/2014/main" id="{03B436C6-5325-284E-86DE-74D28C8C00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B2FCE6-6F40-8649-99FA-E993F6E1F6AE}"/>
              </a:ext>
            </a:extLst>
          </p:cNvPr>
          <p:cNvSpPr>
            <a:spLocks noGrp="1"/>
          </p:cNvSpPr>
          <p:nvPr>
            <p:ph type="sldNum" sz="quarter" idx="12"/>
          </p:nvPr>
        </p:nvSpPr>
        <p:spPr/>
        <p:txBody>
          <a:bodyPr/>
          <a:lstStyle/>
          <a:p>
            <a:fld id="{16DF5192-9780-EB47-AD66-A73A2D833C7F}" type="slidenum">
              <a:rPr lang="en-US" smtClean="0"/>
              <a:pPr/>
              <a:t>‹#›</a:t>
            </a:fld>
            <a:endParaRPr lang="en-US"/>
          </a:p>
        </p:txBody>
      </p:sp>
    </p:spTree>
    <p:extLst>
      <p:ext uri="{BB962C8B-B14F-4D97-AF65-F5344CB8AC3E}">
        <p14:creationId xmlns:p14="http://schemas.microsoft.com/office/powerpoint/2010/main" val="2805490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2ED59-4C08-504B-A086-A13C2486BE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3D188D-76C4-8E48-927C-26938FAEE334}"/>
              </a:ext>
            </a:extLst>
          </p:cNvPr>
          <p:cNvSpPr>
            <a:spLocks noGrp="1"/>
          </p:cNvSpPr>
          <p:nvPr>
            <p:ph type="dt" sz="half" idx="10"/>
          </p:nvPr>
        </p:nvSpPr>
        <p:spPr/>
        <p:txBody>
          <a:bodyPr/>
          <a:lstStyle/>
          <a:p>
            <a:fld id="{A60B2E17-D944-3941-9732-5A3F6C78FDE8}" type="datetimeFigureOut">
              <a:rPr lang="en-US" smtClean="0"/>
              <a:pPr/>
              <a:t>2/2/2024</a:t>
            </a:fld>
            <a:endParaRPr lang="en-US"/>
          </a:p>
        </p:txBody>
      </p:sp>
      <p:sp>
        <p:nvSpPr>
          <p:cNvPr id="4" name="Footer Placeholder 3">
            <a:extLst>
              <a:ext uri="{FF2B5EF4-FFF2-40B4-BE49-F238E27FC236}">
                <a16:creationId xmlns:a16="http://schemas.microsoft.com/office/drawing/2014/main" id="{3587ADD2-D421-764C-A112-1D53B3AD30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495F51-214D-BD45-93AC-4D5EA4526858}"/>
              </a:ext>
            </a:extLst>
          </p:cNvPr>
          <p:cNvSpPr>
            <a:spLocks noGrp="1"/>
          </p:cNvSpPr>
          <p:nvPr>
            <p:ph type="sldNum" sz="quarter" idx="12"/>
          </p:nvPr>
        </p:nvSpPr>
        <p:spPr/>
        <p:txBody>
          <a:bodyPr/>
          <a:lstStyle/>
          <a:p>
            <a:fld id="{16DF5192-9780-EB47-AD66-A73A2D833C7F}" type="slidenum">
              <a:rPr lang="en-US" smtClean="0"/>
              <a:pPr/>
              <a:t>‹#›</a:t>
            </a:fld>
            <a:endParaRPr lang="en-US"/>
          </a:p>
        </p:txBody>
      </p:sp>
    </p:spTree>
    <p:extLst>
      <p:ext uri="{BB962C8B-B14F-4D97-AF65-F5344CB8AC3E}">
        <p14:creationId xmlns:p14="http://schemas.microsoft.com/office/powerpoint/2010/main" val="1778377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F12013-EBD5-8044-830B-B676509D0806}"/>
              </a:ext>
            </a:extLst>
          </p:cNvPr>
          <p:cNvSpPr>
            <a:spLocks noGrp="1"/>
          </p:cNvSpPr>
          <p:nvPr>
            <p:ph type="dt" sz="half" idx="10"/>
          </p:nvPr>
        </p:nvSpPr>
        <p:spPr/>
        <p:txBody>
          <a:bodyPr/>
          <a:lstStyle/>
          <a:p>
            <a:fld id="{A60B2E17-D944-3941-9732-5A3F6C78FDE8}" type="datetimeFigureOut">
              <a:rPr lang="en-US" smtClean="0"/>
              <a:pPr/>
              <a:t>2/2/2024</a:t>
            </a:fld>
            <a:endParaRPr lang="en-US"/>
          </a:p>
        </p:txBody>
      </p:sp>
      <p:sp>
        <p:nvSpPr>
          <p:cNvPr id="3" name="Footer Placeholder 2">
            <a:extLst>
              <a:ext uri="{FF2B5EF4-FFF2-40B4-BE49-F238E27FC236}">
                <a16:creationId xmlns:a16="http://schemas.microsoft.com/office/drawing/2014/main" id="{6F005C9D-935D-C344-82F1-B84C20E0A9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051CBA-B2DA-6C49-956D-5EC18A74A763}"/>
              </a:ext>
            </a:extLst>
          </p:cNvPr>
          <p:cNvSpPr>
            <a:spLocks noGrp="1"/>
          </p:cNvSpPr>
          <p:nvPr>
            <p:ph type="sldNum" sz="quarter" idx="12"/>
          </p:nvPr>
        </p:nvSpPr>
        <p:spPr/>
        <p:txBody>
          <a:bodyPr/>
          <a:lstStyle/>
          <a:p>
            <a:fld id="{16DF5192-9780-EB47-AD66-A73A2D833C7F}" type="slidenum">
              <a:rPr lang="en-US" smtClean="0"/>
              <a:pPr/>
              <a:t>‹#›</a:t>
            </a:fld>
            <a:endParaRPr lang="en-US"/>
          </a:p>
        </p:txBody>
      </p:sp>
    </p:spTree>
    <p:extLst>
      <p:ext uri="{BB962C8B-B14F-4D97-AF65-F5344CB8AC3E}">
        <p14:creationId xmlns:p14="http://schemas.microsoft.com/office/powerpoint/2010/main" val="555626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B9154-07DB-8E4C-B333-086B53A203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16BCFF-A1B4-6A43-ACB1-0884E3DB48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8C3524-7B55-C143-B5D4-0B9E8FF7B8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FC594-B406-334C-8875-EAC5A40AF08B}"/>
              </a:ext>
            </a:extLst>
          </p:cNvPr>
          <p:cNvSpPr>
            <a:spLocks noGrp="1"/>
          </p:cNvSpPr>
          <p:nvPr>
            <p:ph type="dt" sz="half" idx="10"/>
          </p:nvPr>
        </p:nvSpPr>
        <p:spPr/>
        <p:txBody>
          <a:bodyPr/>
          <a:lstStyle/>
          <a:p>
            <a:fld id="{A60B2E17-D944-3941-9732-5A3F6C78FDE8}" type="datetimeFigureOut">
              <a:rPr lang="en-US" smtClean="0"/>
              <a:pPr/>
              <a:t>2/2/2024</a:t>
            </a:fld>
            <a:endParaRPr lang="en-US"/>
          </a:p>
        </p:txBody>
      </p:sp>
      <p:sp>
        <p:nvSpPr>
          <p:cNvPr id="6" name="Footer Placeholder 5">
            <a:extLst>
              <a:ext uri="{FF2B5EF4-FFF2-40B4-BE49-F238E27FC236}">
                <a16:creationId xmlns:a16="http://schemas.microsoft.com/office/drawing/2014/main" id="{96BFFD9B-B4FA-CD41-9F2B-59DF2D0D35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33EE8C-C5AB-4540-B9BF-6B0A09431B81}"/>
              </a:ext>
            </a:extLst>
          </p:cNvPr>
          <p:cNvSpPr>
            <a:spLocks noGrp="1"/>
          </p:cNvSpPr>
          <p:nvPr>
            <p:ph type="sldNum" sz="quarter" idx="12"/>
          </p:nvPr>
        </p:nvSpPr>
        <p:spPr/>
        <p:txBody>
          <a:bodyPr/>
          <a:lstStyle/>
          <a:p>
            <a:fld id="{16DF5192-9780-EB47-AD66-A73A2D833C7F}" type="slidenum">
              <a:rPr lang="en-US" smtClean="0"/>
              <a:pPr/>
              <a:t>‹#›</a:t>
            </a:fld>
            <a:endParaRPr lang="en-US"/>
          </a:p>
        </p:txBody>
      </p:sp>
    </p:spTree>
    <p:extLst>
      <p:ext uri="{BB962C8B-B14F-4D97-AF65-F5344CB8AC3E}">
        <p14:creationId xmlns:p14="http://schemas.microsoft.com/office/powerpoint/2010/main" val="3027626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DBD4-BDE6-C949-9FCE-7F8FE03E86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73C369-071B-0D4C-AA11-EE54575576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7EEB47-488B-9844-B429-A30089CFD9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0C86B4-2CCF-2C47-9C90-CEC57BF740BD}"/>
              </a:ext>
            </a:extLst>
          </p:cNvPr>
          <p:cNvSpPr>
            <a:spLocks noGrp="1"/>
          </p:cNvSpPr>
          <p:nvPr>
            <p:ph type="dt" sz="half" idx="10"/>
          </p:nvPr>
        </p:nvSpPr>
        <p:spPr/>
        <p:txBody>
          <a:bodyPr/>
          <a:lstStyle/>
          <a:p>
            <a:fld id="{A60B2E17-D944-3941-9732-5A3F6C78FDE8}" type="datetimeFigureOut">
              <a:rPr lang="en-US" smtClean="0"/>
              <a:pPr/>
              <a:t>2/2/2024</a:t>
            </a:fld>
            <a:endParaRPr lang="en-US"/>
          </a:p>
        </p:txBody>
      </p:sp>
      <p:sp>
        <p:nvSpPr>
          <p:cNvPr id="6" name="Footer Placeholder 5">
            <a:extLst>
              <a:ext uri="{FF2B5EF4-FFF2-40B4-BE49-F238E27FC236}">
                <a16:creationId xmlns:a16="http://schemas.microsoft.com/office/drawing/2014/main" id="{3F9C8F18-60FF-F14C-9DC9-3CA8AD7330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C7077A-4F66-7A4D-AB69-AACEC60FD5F7}"/>
              </a:ext>
            </a:extLst>
          </p:cNvPr>
          <p:cNvSpPr>
            <a:spLocks noGrp="1"/>
          </p:cNvSpPr>
          <p:nvPr>
            <p:ph type="sldNum" sz="quarter" idx="12"/>
          </p:nvPr>
        </p:nvSpPr>
        <p:spPr/>
        <p:txBody>
          <a:bodyPr/>
          <a:lstStyle/>
          <a:p>
            <a:fld id="{16DF5192-9780-EB47-AD66-A73A2D833C7F}" type="slidenum">
              <a:rPr lang="en-US" smtClean="0"/>
              <a:pPr/>
              <a:t>‹#›</a:t>
            </a:fld>
            <a:endParaRPr lang="en-US"/>
          </a:p>
        </p:txBody>
      </p:sp>
    </p:spTree>
    <p:extLst>
      <p:ext uri="{BB962C8B-B14F-4D97-AF65-F5344CB8AC3E}">
        <p14:creationId xmlns:p14="http://schemas.microsoft.com/office/powerpoint/2010/main" val="2944998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C9B04E-596E-B240-B6FA-66E06D2E96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765883-682A-474B-8613-48D497386B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49BEB-F69A-704E-89D4-592B9D160F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0B2E17-D944-3941-9732-5A3F6C78FDE8}" type="datetimeFigureOut">
              <a:rPr lang="en-US" smtClean="0"/>
              <a:pPr/>
              <a:t>2/2/2024</a:t>
            </a:fld>
            <a:endParaRPr lang="en-US"/>
          </a:p>
        </p:txBody>
      </p:sp>
      <p:sp>
        <p:nvSpPr>
          <p:cNvPr id="5" name="Footer Placeholder 4">
            <a:extLst>
              <a:ext uri="{FF2B5EF4-FFF2-40B4-BE49-F238E27FC236}">
                <a16:creationId xmlns:a16="http://schemas.microsoft.com/office/drawing/2014/main" id="{C140150D-D97F-5B4D-B463-49CA1C3D92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7DB95F-3D29-B345-B66A-FD7DDD1104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F5192-9780-EB47-AD66-A73A2D833C7F}" type="slidenum">
              <a:rPr lang="en-US" smtClean="0"/>
              <a:pPr/>
              <a:t>‹#›</a:t>
            </a:fld>
            <a:endParaRPr lang="en-US"/>
          </a:p>
        </p:txBody>
      </p:sp>
    </p:spTree>
    <p:extLst>
      <p:ext uri="{BB962C8B-B14F-4D97-AF65-F5344CB8AC3E}">
        <p14:creationId xmlns:p14="http://schemas.microsoft.com/office/powerpoint/2010/main" val="3435226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w3.org/WAI/standards-guidelines/wcag/" TargetMode="External"/><Relationship Id="rId4" Type="http://schemas.openxmlformats.org/officeDocument/2006/relationships/hyperlink" Target="https://www2.ed.gov/about/offices/list/ocr/docs/dcl-title-ix-coordinators-guide-201504.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sz="1200"/>
          </a:p>
        </p:txBody>
      </p:sp>
      <p:grpSp>
        <p:nvGrpSpPr>
          <p:cNvPr id="3" name="Group 3"/>
          <p:cNvGrpSpPr/>
          <p:nvPr/>
        </p:nvGrpSpPr>
        <p:grpSpPr>
          <a:xfrm>
            <a:off x="0" y="-41818"/>
            <a:ext cx="5696187" cy="6941635"/>
            <a:chOff x="0" y="0"/>
            <a:chExt cx="3116977" cy="3798491"/>
          </a:xfrm>
          <a:solidFill>
            <a:srgbClr val="203965"/>
          </a:solidFill>
        </p:grpSpPr>
        <p:sp>
          <p:nvSpPr>
            <p:cNvPr id="4" name="Freeform 4"/>
            <p:cNvSpPr/>
            <p:nvPr/>
          </p:nvSpPr>
          <p:spPr>
            <a:xfrm>
              <a:off x="0" y="0"/>
              <a:ext cx="3116977" cy="3798491"/>
            </a:xfrm>
            <a:custGeom>
              <a:avLst/>
              <a:gdLst/>
              <a:ahLst/>
              <a:cxnLst/>
              <a:rect l="l" t="t" r="r" b="b"/>
              <a:pathLst>
                <a:path w="3116977" h="3798491">
                  <a:moveTo>
                    <a:pt x="0" y="0"/>
                  </a:moveTo>
                  <a:lnTo>
                    <a:pt x="3116977" y="0"/>
                  </a:lnTo>
                  <a:lnTo>
                    <a:pt x="3116977" y="3798491"/>
                  </a:lnTo>
                  <a:lnTo>
                    <a:pt x="0" y="3798491"/>
                  </a:lnTo>
                  <a:lnTo>
                    <a:pt x="0" y="0"/>
                  </a:lnTo>
                </a:path>
              </a:pathLst>
            </a:custGeom>
            <a:grpFill/>
          </p:spPr>
          <p:txBody>
            <a:bodyPr/>
            <a:lstStyle/>
            <a:p>
              <a:endParaRPr lang="en-US" sz="1200" dirty="0"/>
            </a:p>
          </p:txBody>
        </p:sp>
      </p:grpSp>
      <p:grpSp>
        <p:nvGrpSpPr>
          <p:cNvPr id="5" name="Group 5"/>
          <p:cNvGrpSpPr/>
          <p:nvPr/>
        </p:nvGrpSpPr>
        <p:grpSpPr>
          <a:xfrm>
            <a:off x="4916496" y="1997598"/>
            <a:ext cx="1559383" cy="1559383"/>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EBF0E"/>
            </a:solidFill>
          </p:spPr>
          <p:txBody>
            <a:bodyPr/>
            <a:lstStyle/>
            <a:p>
              <a:endParaRPr lang="en-US" sz="1200"/>
            </a:p>
          </p:txBody>
        </p:sp>
      </p:grpSp>
      <p:sp>
        <p:nvSpPr>
          <p:cNvPr id="7" name="AutoShape 7"/>
          <p:cNvSpPr/>
          <p:nvPr/>
        </p:nvSpPr>
        <p:spPr>
          <a:xfrm>
            <a:off x="5696187" y="2599225"/>
            <a:ext cx="0" cy="4354779"/>
          </a:xfrm>
          <a:prstGeom prst="line">
            <a:avLst/>
          </a:prstGeom>
          <a:ln w="190500" cap="rnd">
            <a:solidFill>
              <a:srgbClr val="FEBF0E"/>
            </a:solidFill>
            <a:prstDash val="solid"/>
            <a:headEnd type="none" w="sm" len="sm"/>
            <a:tailEnd type="none" w="sm" len="sm"/>
          </a:ln>
        </p:spPr>
        <p:txBody>
          <a:bodyPr/>
          <a:lstStyle/>
          <a:p>
            <a:endParaRPr lang="en-US" sz="1200"/>
          </a:p>
        </p:txBody>
      </p:sp>
      <p:grpSp>
        <p:nvGrpSpPr>
          <p:cNvPr id="8" name="Group 8"/>
          <p:cNvGrpSpPr>
            <a:grpSpLocks noChangeAspect="1"/>
          </p:cNvGrpSpPr>
          <p:nvPr/>
        </p:nvGrpSpPr>
        <p:grpSpPr>
          <a:xfrm>
            <a:off x="5009707" y="2090812"/>
            <a:ext cx="1372961" cy="1372955"/>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046" r="-25046"/>
              </a:stretch>
            </a:blipFill>
          </p:spPr>
          <p:txBody>
            <a:bodyPr/>
            <a:lstStyle/>
            <a:p>
              <a:endParaRPr lang="en-US" sz="1200"/>
            </a:p>
          </p:txBody>
        </p:sp>
      </p:grpSp>
      <p:sp>
        <p:nvSpPr>
          <p:cNvPr id="10" name="Freeform 10"/>
          <p:cNvSpPr/>
          <p:nvPr/>
        </p:nvSpPr>
        <p:spPr>
          <a:xfrm>
            <a:off x="365856" y="5167618"/>
            <a:ext cx="3926218" cy="781972"/>
          </a:xfrm>
          <a:custGeom>
            <a:avLst/>
            <a:gdLst/>
            <a:ahLst/>
            <a:cxnLst/>
            <a:rect l="l" t="t" r="r" b="b"/>
            <a:pathLst>
              <a:path w="5889327" h="1172958">
                <a:moveTo>
                  <a:pt x="0" y="0"/>
                </a:moveTo>
                <a:lnTo>
                  <a:pt x="5889327" y="0"/>
                </a:lnTo>
                <a:lnTo>
                  <a:pt x="5889327" y="1172958"/>
                </a:lnTo>
                <a:lnTo>
                  <a:pt x="0" y="1172958"/>
                </a:lnTo>
                <a:lnTo>
                  <a:pt x="0" y="0"/>
                </a:lnTo>
                <a:close/>
              </a:path>
            </a:pathLst>
          </a:custGeom>
          <a:blipFill>
            <a:blip r:embed="rId4"/>
            <a:stretch>
              <a:fillRect/>
            </a:stretch>
          </a:blipFill>
        </p:spPr>
        <p:txBody>
          <a:bodyPr/>
          <a:lstStyle/>
          <a:p>
            <a:endParaRPr lang="en-US" sz="1200"/>
          </a:p>
        </p:txBody>
      </p:sp>
      <p:sp>
        <p:nvSpPr>
          <p:cNvPr id="11" name="TextBox 11"/>
          <p:cNvSpPr txBox="1"/>
          <p:nvPr/>
        </p:nvSpPr>
        <p:spPr>
          <a:xfrm>
            <a:off x="397206" y="333667"/>
            <a:ext cx="4843387" cy="4616648"/>
          </a:xfrm>
          <a:prstGeom prst="rect">
            <a:avLst/>
          </a:prstGeom>
        </p:spPr>
        <p:txBody>
          <a:bodyPr wrap="square" lIns="0" tIns="0" rIns="0" bIns="0" rtlCol="0" anchor="t">
            <a:spAutoFit/>
          </a:bodyPr>
          <a:lstStyle/>
          <a:p>
            <a:r>
              <a:rPr lang="en-US" sz="6000" dirty="0">
                <a:solidFill>
                  <a:srgbClr val="FFFFFF"/>
                </a:solidFill>
                <a:latin typeface="Arial Bold"/>
              </a:rPr>
              <a:t>CAO Meeting</a:t>
            </a:r>
          </a:p>
          <a:p>
            <a:endParaRPr lang="en-US" sz="6000">
              <a:solidFill>
                <a:srgbClr val="FFFFFF"/>
              </a:solidFill>
              <a:latin typeface="Arial Bold"/>
            </a:endParaRPr>
          </a:p>
          <a:p>
            <a:endParaRPr lang="en-US" sz="6000" dirty="0">
              <a:solidFill>
                <a:srgbClr val="FFFFFF"/>
              </a:solidFill>
              <a:latin typeface="Arial Bold"/>
            </a:endParaRPr>
          </a:p>
          <a:p>
            <a:r>
              <a:rPr lang="en-US" sz="6000" dirty="0">
                <a:solidFill>
                  <a:srgbClr val="FFFFFF"/>
                </a:solidFill>
                <a:latin typeface="Arial Bold"/>
              </a:rPr>
              <a:t>Compliance Update </a:t>
            </a:r>
          </a:p>
        </p:txBody>
      </p:sp>
      <p:sp>
        <p:nvSpPr>
          <p:cNvPr id="13" name="TextBox 13"/>
          <p:cNvSpPr txBox="1"/>
          <p:nvPr/>
        </p:nvSpPr>
        <p:spPr>
          <a:xfrm>
            <a:off x="351262" y="6324240"/>
            <a:ext cx="2218966" cy="192360"/>
          </a:xfrm>
          <a:prstGeom prst="rect">
            <a:avLst/>
          </a:prstGeom>
        </p:spPr>
        <p:txBody>
          <a:bodyPr lIns="0" tIns="0" rIns="0" bIns="0" rtlCol="0" anchor="t">
            <a:spAutoFit/>
          </a:bodyPr>
          <a:lstStyle/>
          <a:p>
            <a:pPr algn="ctr">
              <a:lnSpc>
                <a:spcPts val="1467"/>
              </a:lnSpc>
              <a:spcBef>
                <a:spcPct val="0"/>
              </a:spcBef>
            </a:pPr>
            <a:r>
              <a:rPr lang="en-US" sz="1400" dirty="0">
                <a:solidFill>
                  <a:srgbClr val="FFFFFF"/>
                </a:solidFill>
                <a:latin typeface="Arial" panose="020B0604020202020204" pitchFamily="34" charset="0"/>
                <a:cs typeface="Arial" panose="020B0604020202020204" pitchFamily="34" charset="0"/>
              </a:rPr>
              <a:t>February 2024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p:nvPr/>
        </p:nvSpPr>
        <p:spPr>
          <a:xfrm>
            <a:off x="2297426" y="198105"/>
            <a:ext cx="4547330" cy="1846659"/>
          </a:xfrm>
          <a:prstGeom prst="rect">
            <a:avLst/>
          </a:prstGeom>
        </p:spPr>
        <p:txBody>
          <a:bodyPr lIns="0" tIns="0" rIns="0" bIns="0" rtlCol="0" anchor="t">
            <a:spAutoFit/>
          </a:bodyPr>
          <a:lstStyle/>
          <a:p>
            <a:pPr algn="just"/>
            <a:r>
              <a:rPr lang="en-US" sz="6000" dirty="0">
                <a:solidFill>
                  <a:srgbClr val="203965"/>
                </a:solidFill>
                <a:latin typeface="Arial" panose="020B0604020202020204" pitchFamily="34" charset="0"/>
                <a:cs typeface="Arial" panose="020B0604020202020204" pitchFamily="34" charset="0"/>
              </a:rPr>
              <a:t>Definition – </a:t>
            </a:r>
          </a:p>
          <a:p>
            <a:pPr algn="just"/>
            <a:r>
              <a:rPr lang="en-US" sz="6000" dirty="0">
                <a:solidFill>
                  <a:srgbClr val="203965"/>
                </a:solidFill>
                <a:latin typeface="Arial" panose="020B0604020202020204" pitchFamily="34" charset="0"/>
                <a:cs typeface="Arial" panose="020B0604020202020204" pitchFamily="34" charset="0"/>
              </a:rPr>
              <a:t>Complainant</a:t>
            </a:r>
          </a:p>
        </p:txBody>
      </p:sp>
      <p:sp>
        <p:nvSpPr>
          <p:cNvPr id="13" name="TextBox 13"/>
          <p:cNvSpPr txBox="1"/>
          <p:nvPr/>
        </p:nvSpPr>
        <p:spPr>
          <a:xfrm>
            <a:off x="2438400" y="2361334"/>
            <a:ext cx="8704400" cy="3693319"/>
          </a:xfrm>
          <a:prstGeom prst="rect">
            <a:avLst/>
          </a:prstGeom>
        </p:spPr>
        <p:txBody>
          <a:bodyPr wrap="square" lIns="0" tIns="0" rIns="0" bIns="0" rtlCol="0" anchor="t">
            <a:spAutoFit/>
          </a:bodyPr>
          <a:lstStyle/>
          <a:p>
            <a:pPr algn="just"/>
            <a:r>
              <a:rPr lang="en-US" sz="2400" dirty="0">
                <a:solidFill>
                  <a:srgbClr val="203965"/>
                </a:solidFill>
                <a:latin typeface="Arial" panose="020B0604020202020204" pitchFamily="34" charset="0"/>
                <a:cs typeface="Arial" panose="020B0604020202020204" pitchFamily="34" charset="0"/>
              </a:rPr>
              <a:t>“[A]n individual who is alleged to be the victim of conduct that could constitute sexual harassment.”</a:t>
            </a:r>
          </a:p>
          <a:p>
            <a:pPr algn="just"/>
            <a:r>
              <a:rPr lang="en-US" sz="2400" dirty="0">
                <a:solidFill>
                  <a:srgbClr val="203965"/>
                </a:solidFill>
                <a:latin typeface="Arial" panose="020B0604020202020204" pitchFamily="34" charset="0"/>
                <a:ea typeface="Arial Bold"/>
                <a:cs typeface="Arial" panose="020B0604020202020204" pitchFamily="34" charset="0"/>
              </a:rPr>
              <a:t>§106.30 </a:t>
            </a:r>
          </a:p>
          <a:p>
            <a:pPr algn="just"/>
            <a:endParaRPr lang="en-US" sz="2400" dirty="0">
              <a:solidFill>
                <a:srgbClr val="203965"/>
              </a:solidFill>
              <a:latin typeface="Arial" panose="020B0604020202020204" pitchFamily="34" charset="0"/>
              <a:ea typeface="Arial Bold"/>
              <a:cs typeface="Arial" panose="020B0604020202020204" pitchFamily="34" charset="0"/>
            </a:endParaRPr>
          </a:p>
          <a:p>
            <a:pPr algn="just"/>
            <a:r>
              <a:rPr lang="en-US" sz="2400" dirty="0">
                <a:solidFill>
                  <a:srgbClr val="203965"/>
                </a:solidFill>
                <a:latin typeface="Arial" panose="020B0604020202020204" pitchFamily="34" charset="0"/>
                <a:cs typeface="Arial" panose="020B0604020202020204" pitchFamily="34" charset="0"/>
              </a:rPr>
              <a:t>“Complainant Connection to Education Program or Activity: [A] complainant must be participating in, or attempting to participate in, the recipient’s education program or activity at the time of filing a formal complaint.”</a:t>
            </a:r>
          </a:p>
          <a:p>
            <a:pPr algn="just"/>
            <a:r>
              <a:rPr lang="en-US" sz="2400" dirty="0">
                <a:solidFill>
                  <a:srgbClr val="203965"/>
                </a:solidFill>
                <a:latin typeface="Arial" panose="020B0604020202020204" pitchFamily="34" charset="0"/>
                <a:cs typeface="Arial" panose="020B0604020202020204" pitchFamily="34" charset="0"/>
              </a:rPr>
              <a:t>Title IX Reg.; Pages 411 and 708 (May 6, 2020, DoE website)</a:t>
            </a:r>
          </a:p>
          <a:p>
            <a:pPr algn="just">
              <a:spcBef>
                <a:spcPct val="0"/>
              </a:spcBef>
            </a:pPr>
            <a:endParaRPr lang="en-US" sz="2400" dirty="0">
              <a:solidFill>
                <a:srgbClr val="203965"/>
              </a:solidFill>
              <a:latin typeface="Arial" panose="020B0604020202020204" pitchFamily="34" charset="0"/>
              <a:cs typeface="Arial" panose="020B0604020202020204" pitchFamily="34" charset="0"/>
            </a:endParaRPr>
          </a:p>
        </p:txBody>
      </p:sp>
      <p:grpSp>
        <p:nvGrpSpPr>
          <p:cNvPr id="14" name="Group 5">
            <a:extLst>
              <a:ext uri="{FF2B5EF4-FFF2-40B4-BE49-F238E27FC236}">
                <a16:creationId xmlns:a16="http://schemas.microsoft.com/office/drawing/2014/main" id="{52A09918-75B0-4FA9-B9CA-C94C1D7F61B3}"/>
              </a:ext>
            </a:extLst>
          </p:cNvPr>
          <p:cNvGrpSpPr/>
          <p:nvPr/>
        </p:nvGrpSpPr>
        <p:grpSpPr>
          <a:xfrm>
            <a:off x="0" y="1143000"/>
            <a:ext cx="1727200" cy="5715000"/>
            <a:chOff x="0" y="0"/>
            <a:chExt cx="1041697" cy="2171962"/>
          </a:xfrm>
        </p:grpSpPr>
        <p:sp>
          <p:nvSpPr>
            <p:cNvPr id="15" name="Freeform 6">
              <a:extLst>
                <a:ext uri="{FF2B5EF4-FFF2-40B4-BE49-F238E27FC236}">
                  <a16:creationId xmlns:a16="http://schemas.microsoft.com/office/drawing/2014/main" id="{CAE21382-8F48-9B14-D6F5-8ADCC5FBF071}"/>
                </a:ext>
              </a:extLst>
            </p:cNvPr>
            <p:cNvSpPr/>
            <p:nvPr/>
          </p:nvSpPr>
          <p:spPr>
            <a:xfrm>
              <a:off x="0" y="0"/>
              <a:ext cx="1041697" cy="2171962"/>
            </a:xfrm>
            <a:custGeom>
              <a:avLst/>
              <a:gdLst/>
              <a:ahLst/>
              <a:cxnLst/>
              <a:rect l="l" t="t" r="r" b="b"/>
              <a:pathLst>
                <a:path w="1041697" h="2171962">
                  <a:moveTo>
                    <a:pt x="0" y="0"/>
                  </a:moveTo>
                  <a:lnTo>
                    <a:pt x="1041697" y="0"/>
                  </a:lnTo>
                  <a:lnTo>
                    <a:pt x="1041697" y="2171962"/>
                  </a:lnTo>
                  <a:lnTo>
                    <a:pt x="0" y="2171962"/>
                  </a:lnTo>
                  <a:close/>
                </a:path>
              </a:pathLst>
            </a:custGeom>
            <a:solidFill>
              <a:srgbClr val="FEBF0E"/>
            </a:solidFill>
          </p:spPr>
          <p:txBody>
            <a:bodyPr/>
            <a:lstStyle/>
            <a:p>
              <a:endParaRPr lang="en-US" sz="1200"/>
            </a:p>
          </p:txBody>
        </p:sp>
      </p:grpSp>
      <p:grpSp>
        <p:nvGrpSpPr>
          <p:cNvPr id="16" name="Group 8">
            <a:extLst>
              <a:ext uri="{FF2B5EF4-FFF2-40B4-BE49-F238E27FC236}">
                <a16:creationId xmlns:a16="http://schemas.microsoft.com/office/drawing/2014/main" id="{94091A99-D058-F011-C772-91815B46556C}"/>
              </a:ext>
            </a:extLst>
          </p:cNvPr>
          <p:cNvGrpSpPr>
            <a:grpSpLocks noChangeAspect="1"/>
          </p:cNvGrpSpPr>
          <p:nvPr/>
        </p:nvGrpSpPr>
        <p:grpSpPr>
          <a:xfrm>
            <a:off x="369900" y="167576"/>
            <a:ext cx="1557626" cy="1557626"/>
            <a:chOff x="0" y="0"/>
            <a:chExt cx="6350000" cy="6350000"/>
          </a:xfrm>
        </p:grpSpPr>
        <p:sp>
          <p:nvSpPr>
            <p:cNvPr id="17" name="Freeform 9">
              <a:extLst>
                <a:ext uri="{FF2B5EF4-FFF2-40B4-BE49-F238E27FC236}">
                  <a16:creationId xmlns:a16="http://schemas.microsoft.com/office/drawing/2014/main" id="{CB31E404-F2BB-EED1-B93E-A546F42E1FD3}"/>
                </a:ext>
              </a:extLst>
            </p:cNvPr>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203965"/>
            </a:solidFill>
            <a:ln w="12700">
              <a:solidFill>
                <a:srgbClr val="000000"/>
              </a:solidFill>
            </a:ln>
          </p:spPr>
          <p:txBody>
            <a:bodyPr/>
            <a:lstStyle/>
            <a:p>
              <a:endParaRPr lang="en-US" sz="1200"/>
            </a:p>
          </p:txBody>
        </p:sp>
        <p:sp>
          <p:nvSpPr>
            <p:cNvPr id="18" name="Freeform 10">
              <a:extLst>
                <a:ext uri="{FF2B5EF4-FFF2-40B4-BE49-F238E27FC236}">
                  <a16:creationId xmlns:a16="http://schemas.microsoft.com/office/drawing/2014/main" id="{502AA647-5D27-BEAC-C6B3-E5C6886364C9}"/>
                </a:ext>
              </a:extLst>
            </p:cNvPr>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sz="1200"/>
            </a:p>
          </p:txBody>
        </p:sp>
      </p:grpSp>
      <p:sp>
        <p:nvSpPr>
          <p:cNvPr id="19" name="Freeform 11">
            <a:extLst>
              <a:ext uri="{FF2B5EF4-FFF2-40B4-BE49-F238E27FC236}">
                <a16:creationId xmlns:a16="http://schemas.microsoft.com/office/drawing/2014/main" id="{5521FBFD-AAFE-713F-1D9A-13FD725FAA69}"/>
              </a:ext>
            </a:extLst>
          </p:cNvPr>
          <p:cNvSpPr/>
          <p:nvPr/>
        </p:nvSpPr>
        <p:spPr>
          <a:xfrm>
            <a:off x="600754" y="403225"/>
            <a:ext cx="1095916" cy="1086327"/>
          </a:xfrm>
          <a:custGeom>
            <a:avLst/>
            <a:gdLst/>
            <a:ahLst/>
            <a:cxnLst/>
            <a:rect l="l" t="t" r="r" b="b"/>
            <a:pathLst>
              <a:path w="1643874" h="1629490">
                <a:moveTo>
                  <a:pt x="0" y="0"/>
                </a:moveTo>
                <a:lnTo>
                  <a:pt x="1643874" y="0"/>
                </a:lnTo>
                <a:lnTo>
                  <a:pt x="1643874" y="1629491"/>
                </a:lnTo>
                <a:lnTo>
                  <a:pt x="0" y="16294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p:nvPr/>
        </p:nvSpPr>
        <p:spPr>
          <a:xfrm>
            <a:off x="2127630" y="188667"/>
            <a:ext cx="4547330" cy="1846659"/>
          </a:xfrm>
          <a:prstGeom prst="rect">
            <a:avLst/>
          </a:prstGeom>
        </p:spPr>
        <p:txBody>
          <a:bodyPr lIns="0" tIns="0" rIns="0" bIns="0" rtlCol="0" anchor="t">
            <a:spAutoFit/>
          </a:bodyPr>
          <a:lstStyle/>
          <a:p>
            <a:pPr algn="just"/>
            <a:r>
              <a:rPr lang="en-US" sz="6000" dirty="0">
                <a:solidFill>
                  <a:srgbClr val="203965"/>
                </a:solidFill>
                <a:latin typeface="Arial" panose="020B0604020202020204" pitchFamily="34" charset="0"/>
                <a:cs typeface="Arial" panose="020B0604020202020204" pitchFamily="34" charset="0"/>
              </a:rPr>
              <a:t>Definition – </a:t>
            </a:r>
          </a:p>
          <a:p>
            <a:pPr algn="just"/>
            <a:r>
              <a:rPr lang="en-US" sz="6000" dirty="0">
                <a:solidFill>
                  <a:srgbClr val="203965"/>
                </a:solidFill>
                <a:latin typeface="Arial" panose="020B0604020202020204" pitchFamily="34" charset="0"/>
                <a:cs typeface="Arial" panose="020B0604020202020204" pitchFamily="34" charset="0"/>
              </a:rPr>
              <a:t>Respondent</a:t>
            </a:r>
          </a:p>
        </p:txBody>
      </p:sp>
      <p:sp>
        <p:nvSpPr>
          <p:cNvPr id="13" name="TextBox 13"/>
          <p:cNvSpPr txBox="1"/>
          <p:nvPr/>
        </p:nvSpPr>
        <p:spPr>
          <a:xfrm>
            <a:off x="2374900" y="2361334"/>
            <a:ext cx="8399600" cy="3693319"/>
          </a:xfrm>
          <a:prstGeom prst="rect">
            <a:avLst/>
          </a:prstGeom>
        </p:spPr>
        <p:txBody>
          <a:bodyPr wrap="square" lIns="0" tIns="0" rIns="0" bIns="0" rtlCol="0" anchor="t">
            <a:spAutoFit/>
          </a:bodyPr>
          <a:lstStyle/>
          <a:p>
            <a:pPr algn="just"/>
            <a:r>
              <a:rPr lang="en-US" sz="2400" dirty="0">
                <a:solidFill>
                  <a:srgbClr val="203965"/>
                </a:solidFill>
                <a:latin typeface="Arial" panose="020B0604020202020204" pitchFamily="34" charset="0"/>
                <a:cs typeface="Arial" panose="020B0604020202020204" pitchFamily="34" charset="0"/>
              </a:rPr>
              <a:t>“[A]n individual who has been reported to be the perpetrator of conduct that could constitute sexual harassment.”</a:t>
            </a:r>
          </a:p>
          <a:p>
            <a:pPr algn="just"/>
            <a:r>
              <a:rPr lang="en-US" sz="2400" dirty="0">
                <a:solidFill>
                  <a:srgbClr val="203965"/>
                </a:solidFill>
                <a:latin typeface="Arial" panose="020B0604020202020204" pitchFamily="34" charset="0"/>
                <a:ea typeface="Arial Bold"/>
                <a:cs typeface="Arial" panose="020B0604020202020204" pitchFamily="34" charset="0"/>
              </a:rPr>
              <a:t>§106.30</a:t>
            </a:r>
          </a:p>
          <a:p>
            <a:pPr algn="just"/>
            <a:endParaRPr lang="en-US" sz="2400" dirty="0">
              <a:solidFill>
                <a:srgbClr val="203965"/>
              </a:solidFill>
              <a:latin typeface="Arial" panose="020B0604020202020204" pitchFamily="34" charset="0"/>
              <a:ea typeface="Arial Bold"/>
              <a:cs typeface="Arial" panose="020B0604020202020204" pitchFamily="34" charset="0"/>
            </a:endParaRPr>
          </a:p>
          <a:p>
            <a:pPr algn="just"/>
            <a:r>
              <a:rPr lang="en-US" sz="2400" dirty="0">
                <a:solidFill>
                  <a:srgbClr val="203965"/>
                </a:solidFill>
                <a:latin typeface="Arial" panose="020B0604020202020204" pitchFamily="34" charset="0"/>
                <a:cs typeface="Arial" panose="020B0604020202020204" pitchFamily="34" charset="0"/>
              </a:rPr>
              <a:t>“Student, Employee, and Faculty Respondents: [A]</a:t>
            </a:r>
            <a:r>
              <a:rPr lang="en-US" sz="2400" dirty="0" err="1">
                <a:solidFill>
                  <a:srgbClr val="203965"/>
                </a:solidFill>
                <a:latin typeface="Arial" panose="020B0604020202020204" pitchFamily="34" charset="0"/>
                <a:cs typeface="Arial" panose="020B0604020202020204" pitchFamily="34" charset="0"/>
              </a:rPr>
              <a:t>ny</a:t>
            </a:r>
            <a:r>
              <a:rPr lang="en-US" sz="2400" dirty="0">
                <a:solidFill>
                  <a:srgbClr val="203965"/>
                </a:solidFill>
                <a:latin typeface="Arial" panose="020B0604020202020204" pitchFamily="34" charset="0"/>
                <a:cs typeface="Arial" panose="020B0604020202020204" pitchFamily="34" charset="0"/>
              </a:rPr>
              <a:t> “individual” can be a respondent, whether such individual is a student, faculty member, another employee of the recipient, or other person with or without any affiliation with the recipient.”</a:t>
            </a:r>
          </a:p>
          <a:p>
            <a:pPr algn="just"/>
            <a:r>
              <a:rPr lang="en-US" sz="2400" dirty="0">
                <a:solidFill>
                  <a:srgbClr val="203965"/>
                </a:solidFill>
                <a:latin typeface="Arial" panose="020B0604020202020204" pitchFamily="34" charset="0"/>
                <a:cs typeface="Arial" panose="020B0604020202020204" pitchFamily="34" charset="0"/>
              </a:rPr>
              <a:t>Title IX Reg.; Page 146 (May 6, 2020, DoE website)</a:t>
            </a:r>
          </a:p>
          <a:p>
            <a:pPr algn="just">
              <a:spcBef>
                <a:spcPct val="0"/>
              </a:spcBef>
            </a:pPr>
            <a:endParaRPr lang="en-US" sz="2400" dirty="0">
              <a:solidFill>
                <a:srgbClr val="203965"/>
              </a:solidFill>
              <a:latin typeface="Arial" panose="020B0604020202020204" pitchFamily="34" charset="0"/>
              <a:cs typeface="Arial" panose="020B0604020202020204" pitchFamily="34" charset="0"/>
            </a:endParaRPr>
          </a:p>
        </p:txBody>
      </p:sp>
      <p:grpSp>
        <p:nvGrpSpPr>
          <p:cNvPr id="14" name="Group 5">
            <a:extLst>
              <a:ext uri="{FF2B5EF4-FFF2-40B4-BE49-F238E27FC236}">
                <a16:creationId xmlns:a16="http://schemas.microsoft.com/office/drawing/2014/main" id="{CDADFD07-E2EC-73BF-8837-848EAF861321}"/>
              </a:ext>
            </a:extLst>
          </p:cNvPr>
          <p:cNvGrpSpPr/>
          <p:nvPr/>
        </p:nvGrpSpPr>
        <p:grpSpPr>
          <a:xfrm>
            <a:off x="0" y="1143000"/>
            <a:ext cx="1727200" cy="5715000"/>
            <a:chOff x="0" y="0"/>
            <a:chExt cx="1041697" cy="2171962"/>
          </a:xfrm>
        </p:grpSpPr>
        <p:sp>
          <p:nvSpPr>
            <p:cNvPr id="15" name="Freeform 6">
              <a:extLst>
                <a:ext uri="{FF2B5EF4-FFF2-40B4-BE49-F238E27FC236}">
                  <a16:creationId xmlns:a16="http://schemas.microsoft.com/office/drawing/2014/main" id="{52E36AF0-8585-9BDB-E55C-FFDBF8B3C7B5}"/>
                </a:ext>
              </a:extLst>
            </p:cNvPr>
            <p:cNvSpPr/>
            <p:nvPr/>
          </p:nvSpPr>
          <p:spPr>
            <a:xfrm>
              <a:off x="0" y="0"/>
              <a:ext cx="1041697" cy="2171962"/>
            </a:xfrm>
            <a:custGeom>
              <a:avLst/>
              <a:gdLst/>
              <a:ahLst/>
              <a:cxnLst/>
              <a:rect l="l" t="t" r="r" b="b"/>
              <a:pathLst>
                <a:path w="1041697" h="2171962">
                  <a:moveTo>
                    <a:pt x="0" y="0"/>
                  </a:moveTo>
                  <a:lnTo>
                    <a:pt x="1041697" y="0"/>
                  </a:lnTo>
                  <a:lnTo>
                    <a:pt x="1041697" y="2171962"/>
                  </a:lnTo>
                  <a:lnTo>
                    <a:pt x="0" y="2171962"/>
                  </a:lnTo>
                  <a:close/>
                </a:path>
              </a:pathLst>
            </a:custGeom>
            <a:solidFill>
              <a:srgbClr val="FEBF0E"/>
            </a:solidFill>
          </p:spPr>
          <p:txBody>
            <a:bodyPr/>
            <a:lstStyle/>
            <a:p>
              <a:endParaRPr lang="en-US" sz="1200"/>
            </a:p>
          </p:txBody>
        </p:sp>
      </p:grpSp>
      <p:grpSp>
        <p:nvGrpSpPr>
          <p:cNvPr id="16" name="Group 8">
            <a:extLst>
              <a:ext uri="{FF2B5EF4-FFF2-40B4-BE49-F238E27FC236}">
                <a16:creationId xmlns:a16="http://schemas.microsoft.com/office/drawing/2014/main" id="{46C054AD-7D77-0C23-D11E-536542FB3BA4}"/>
              </a:ext>
            </a:extLst>
          </p:cNvPr>
          <p:cNvGrpSpPr>
            <a:grpSpLocks noChangeAspect="1"/>
          </p:cNvGrpSpPr>
          <p:nvPr/>
        </p:nvGrpSpPr>
        <p:grpSpPr>
          <a:xfrm>
            <a:off x="400430" y="177101"/>
            <a:ext cx="1557626" cy="1557626"/>
            <a:chOff x="0" y="0"/>
            <a:chExt cx="6350000" cy="6350000"/>
          </a:xfrm>
        </p:grpSpPr>
        <p:sp>
          <p:nvSpPr>
            <p:cNvPr id="17" name="Freeform 9">
              <a:extLst>
                <a:ext uri="{FF2B5EF4-FFF2-40B4-BE49-F238E27FC236}">
                  <a16:creationId xmlns:a16="http://schemas.microsoft.com/office/drawing/2014/main" id="{EEDB604C-CF7B-D615-1B42-AE5A7A8081FC}"/>
                </a:ext>
              </a:extLst>
            </p:cNvPr>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203965"/>
            </a:solidFill>
            <a:ln w="12700">
              <a:solidFill>
                <a:srgbClr val="000000"/>
              </a:solidFill>
            </a:ln>
          </p:spPr>
          <p:txBody>
            <a:bodyPr/>
            <a:lstStyle/>
            <a:p>
              <a:endParaRPr lang="en-US" sz="1200"/>
            </a:p>
          </p:txBody>
        </p:sp>
        <p:sp>
          <p:nvSpPr>
            <p:cNvPr id="18" name="Freeform 10">
              <a:extLst>
                <a:ext uri="{FF2B5EF4-FFF2-40B4-BE49-F238E27FC236}">
                  <a16:creationId xmlns:a16="http://schemas.microsoft.com/office/drawing/2014/main" id="{84697E92-6EFE-46D7-3261-3587648C449F}"/>
                </a:ext>
              </a:extLst>
            </p:cNvPr>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sz="1200"/>
            </a:p>
          </p:txBody>
        </p:sp>
      </p:grpSp>
      <p:sp>
        <p:nvSpPr>
          <p:cNvPr id="19" name="Freeform 11">
            <a:extLst>
              <a:ext uri="{FF2B5EF4-FFF2-40B4-BE49-F238E27FC236}">
                <a16:creationId xmlns:a16="http://schemas.microsoft.com/office/drawing/2014/main" id="{0163CAA6-111C-E8BB-8B02-F6C8244A4181}"/>
              </a:ext>
            </a:extLst>
          </p:cNvPr>
          <p:cNvSpPr/>
          <p:nvPr/>
        </p:nvSpPr>
        <p:spPr>
          <a:xfrm>
            <a:off x="631284" y="412750"/>
            <a:ext cx="1095916" cy="1086327"/>
          </a:xfrm>
          <a:custGeom>
            <a:avLst/>
            <a:gdLst/>
            <a:ahLst/>
            <a:cxnLst/>
            <a:rect l="l" t="t" r="r" b="b"/>
            <a:pathLst>
              <a:path w="1643874" h="1629490">
                <a:moveTo>
                  <a:pt x="0" y="0"/>
                </a:moveTo>
                <a:lnTo>
                  <a:pt x="1643874" y="0"/>
                </a:lnTo>
                <a:lnTo>
                  <a:pt x="1643874" y="1629491"/>
                </a:lnTo>
                <a:lnTo>
                  <a:pt x="0" y="16294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AC33-B309-9E4F-BBCD-D3375DFFE9AA}"/>
              </a:ext>
            </a:extLst>
          </p:cNvPr>
          <p:cNvSpPr>
            <a:spLocks noGrp="1"/>
          </p:cNvSpPr>
          <p:nvPr>
            <p:ph type="title"/>
          </p:nvPr>
        </p:nvSpPr>
        <p:spPr>
          <a:xfrm>
            <a:off x="2282617" y="419100"/>
            <a:ext cx="5237399" cy="1149962"/>
          </a:xfrm>
        </p:spPr>
        <p:txBody>
          <a:bodyPr>
            <a:noAutofit/>
          </a:bodyPr>
          <a:lstStyle/>
          <a:p>
            <a:r>
              <a:rPr lang="en-US" sz="6000" dirty="0">
                <a:solidFill>
                  <a:srgbClr val="203965"/>
                </a:solidFill>
                <a:latin typeface="Arial" panose="020B0604020202020204" pitchFamily="34" charset="0"/>
                <a:cs typeface="Arial" panose="020B0604020202020204" pitchFamily="34" charset="0"/>
              </a:rPr>
              <a:t>No Gag Order</a:t>
            </a:r>
          </a:p>
        </p:txBody>
      </p:sp>
      <p:sp>
        <p:nvSpPr>
          <p:cNvPr id="3" name="Content Placeholder 2">
            <a:extLst>
              <a:ext uri="{FF2B5EF4-FFF2-40B4-BE49-F238E27FC236}">
                <a16:creationId xmlns:a16="http://schemas.microsoft.com/office/drawing/2014/main" id="{382A9DA5-D335-1749-B495-7A5B25847565}"/>
              </a:ext>
            </a:extLst>
          </p:cNvPr>
          <p:cNvSpPr>
            <a:spLocks noGrp="1"/>
          </p:cNvSpPr>
          <p:nvPr>
            <p:ph idx="1"/>
          </p:nvPr>
        </p:nvSpPr>
        <p:spPr>
          <a:xfrm>
            <a:off x="2406316" y="2417058"/>
            <a:ext cx="8720488" cy="2222320"/>
          </a:xfrm>
        </p:spPr>
        <p:txBody>
          <a:bodyPr>
            <a:noAutofit/>
          </a:bodyPr>
          <a:lstStyle/>
          <a:p>
            <a:pPr marL="0" indent="0">
              <a:buNone/>
            </a:pPr>
            <a:r>
              <a:rPr lang="en-US" sz="2400" dirty="0">
                <a:solidFill>
                  <a:srgbClr val="203965"/>
                </a:solidFill>
                <a:latin typeface="Arial" panose="020B0604020202020204" pitchFamily="34" charset="0"/>
                <a:cs typeface="Arial" panose="020B0604020202020204" pitchFamily="34" charset="0"/>
              </a:rPr>
              <a:t>“Recipient must [n]Not restrict the ability of either party to discuss the  allegation under investigation or to gather and present relevant evidence.”</a:t>
            </a:r>
          </a:p>
          <a:p>
            <a:pPr lvl="1"/>
            <a:r>
              <a:rPr lang="en-US" dirty="0">
                <a:solidFill>
                  <a:srgbClr val="203965"/>
                </a:solidFill>
                <a:latin typeface="Arial" panose="020B0604020202020204" pitchFamily="34" charset="0"/>
                <a:cs typeface="Arial" panose="020B0604020202020204" pitchFamily="34" charset="0"/>
              </a:rPr>
              <a:t>Sec. 106.45(b)(5)(iii) </a:t>
            </a:r>
          </a:p>
        </p:txBody>
      </p:sp>
      <p:grpSp>
        <p:nvGrpSpPr>
          <p:cNvPr id="5" name="Group 5">
            <a:extLst>
              <a:ext uri="{FF2B5EF4-FFF2-40B4-BE49-F238E27FC236}">
                <a16:creationId xmlns:a16="http://schemas.microsoft.com/office/drawing/2014/main" id="{25A7D8EB-BA7E-FE64-8AE5-24DAD21A4AF7}"/>
              </a:ext>
            </a:extLst>
          </p:cNvPr>
          <p:cNvGrpSpPr/>
          <p:nvPr/>
        </p:nvGrpSpPr>
        <p:grpSpPr>
          <a:xfrm>
            <a:off x="0" y="1143000"/>
            <a:ext cx="1727200" cy="5715000"/>
            <a:chOff x="0" y="0"/>
            <a:chExt cx="1041697" cy="2171962"/>
          </a:xfrm>
        </p:grpSpPr>
        <p:sp>
          <p:nvSpPr>
            <p:cNvPr id="6" name="Freeform 6">
              <a:extLst>
                <a:ext uri="{FF2B5EF4-FFF2-40B4-BE49-F238E27FC236}">
                  <a16:creationId xmlns:a16="http://schemas.microsoft.com/office/drawing/2014/main" id="{5C622A22-851F-32B0-DEDF-1F92F980A149}"/>
                </a:ext>
              </a:extLst>
            </p:cNvPr>
            <p:cNvSpPr/>
            <p:nvPr/>
          </p:nvSpPr>
          <p:spPr>
            <a:xfrm>
              <a:off x="0" y="0"/>
              <a:ext cx="1041697" cy="2171962"/>
            </a:xfrm>
            <a:custGeom>
              <a:avLst/>
              <a:gdLst/>
              <a:ahLst/>
              <a:cxnLst/>
              <a:rect l="l" t="t" r="r" b="b"/>
              <a:pathLst>
                <a:path w="1041697" h="2171962">
                  <a:moveTo>
                    <a:pt x="0" y="0"/>
                  </a:moveTo>
                  <a:lnTo>
                    <a:pt x="1041697" y="0"/>
                  </a:lnTo>
                  <a:lnTo>
                    <a:pt x="1041697" y="2171962"/>
                  </a:lnTo>
                  <a:lnTo>
                    <a:pt x="0" y="2171962"/>
                  </a:lnTo>
                  <a:close/>
                </a:path>
              </a:pathLst>
            </a:custGeom>
            <a:solidFill>
              <a:srgbClr val="FEBF0E"/>
            </a:solidFill>
          </p:spPr>
          <p:txBody>
            <a:bodyPr/>
            <a:lstStyle/>
            <a:p>
              <a:endParaRPr lang="en-US" sz="1200"/>
            </a:p>
          </p:txBody>
        </p:sp>
      </p:grpSp>
      <p:grpSp>
        <p:nvGrpSpPr>
          <p:cNvPr id="7" name="Group 8">
            <a:extLst>
              <a:ext uri="{FF2B5EF4-FFF2-40B4-BE49-F238E27FC236}">
                <a16:creationId xmlns:a16="http://schemas.microsoft.com/office/drawing/2014/main" id="{73C06A21-649D-20A0-ED9E-2DB34A204C38}"/>
              </a:ext>
            </a:extLst>
          </p:cNvPr>
          <p:cNvGrpSpPr>
            <a:grpSpLocks noChangeAspect="1"/>
          </p:cNvGrpSpPr>
          <p:nvPr/>
        </p:nvGrpSpPr>
        <p:grpSpPr>
          <a:xfrm>
            <a:off x="400430" y="158051"/>
            <a:ext cx="1557626" cy="1557626"/>
            <a:chOff x="0" y="0"/>
            <a:chExt cx="6350000" cy="6350000"/>
          </a:xfrm>
        </p:grpSpPr>
        <p:sp>
          <p:nvSpPr>
            <p:cNvPr id="8" name="Freeform 9">
              <a:extLst>
                <a:ext uri="{FF2B5EF4-FFF2-40B4-BE49-F238E27FC236}">
                  <a16:creationId xmlns:a16="http://schemas.microsoft.com/office/drawing/2014/main" id="{05BDECDD-36AE-6288-2C83-468831D92F4A}"/>
                </a:ext>
              </a:extLst>
            </p:cNvPr>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203965"/>
            </a:solidFill>
            <a:ln w="12700">
              <a:solidFill>
                <a:srgbClr val="000000"/>
              </a:solidFill>
            </a:ln>
          </p:spPr>
          <p:txBody>
            <a:bodyPr/>
            <a:lstStyle/>
            <a:p>
              <a:endParaRPr lang="en-US" sz="1200"/>
            </a:p>
          </p:txBody>
        </p:sp>
        <p:sp>
          <p:nvSpPr>
            <p:cNvPr id="9" name="Freeform 10">
              <a:extLst>
                <a:ext uri="{FF2B5EF4-FFF2-40B4-BE49-F238E27FC236}">
                  <a16:creationId xmlns:a16="http://schemas.microsoft.com/office/drawing/2014/main" id="{712130BC-4CFD-D448-2EEA-D20E1E4EF192}"/>
                </a:ext>
              </a:extLst>
            </p:cNvPr>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sz="1200"/>
            </a:p>
          </p:txBody>
        </p:sp>
      </p:grpSp>
      <p:sp>
        <p:nvSpPr>
          <p:cNvPr id="10" name="Freeform 8">
            <a:extLst>
              <a:ext uri="{FF2B5EF4-FFF2-40B4-BE49-F238E27FC236}">
                <a16:creationId xmlns:a16="http://schemas.microsoft.com/office/drawing/2014/main" id="{DA1FE5FD-EA38-330C-846D-41D36D0EB5B1}"/>
              </a:ext>
            </a:extLst>
          </p:cNvPr>
          <p:cNvSpPr/>
          <p:nvPr/>
        </p:nvSpPr>
        <p:spPr>
          <a:xfrm>
            <a:off x="615001" y="419100"/>
            <a:ext cx="1042349" cy="1038225"/>
          </a:xfrm>
          <a:custGeom>
            <a:avLst/>
            <a:gdLst/>
            <a:ahLst/>
            <a:cxnLst/>
            <a:rect l="l" t="t" r="r" b="b"/>
            <a:pathLst>
              <a:path w="1833154" h="1814823">
                <a:moveTo>
                  <a:pt x="0" y="0"/>
                </a:moveTo>
                <a:lnTo>
                  <a:pt x="1833154" y="0"/>
                </a:lnTo>
                <a:lnTo>
                  <a:pt x="1833154" y="1814823"/>
                </a:lnTo>
                <a:lnTo>
                  <a:pt x="0" y="18148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Tree>
    <p:extLst>
      <p:ext uri="{BB962C8B-B14F-4D97-AF65-F5344CB8AC3E}">
        <p14:creationId xmlns:p14="http://schemas.microsoft.com/office/powerpoint/2010/main" val="770316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p:nvPr/>
        </p:nvSpPr>
        <p:spPr>
          <a:xfrm>
            <a:off x="2358486" y="619720"/>
            <a:ext cx="9202230" cy="1846659"/>
          </a:xfrm>
          <a:prstGeom prst="rect">
            <a:avLst/>
          </a:prstGeom>
        </p:spPr>
        <p:txBody>
          <a:bodyPr wrap="square" lIns="0" tIns="0" rIns="0" bIns="0" rtlCol="0" anchor="t">
            <a:spAutoFit/>
          </a:bodyPr>
          <a:lstStyle/>
          <a:p>
            <a:pPr algn="just"/>
            <a:r>
              <a:rPr lang="en-US" sz="6000" dirty="0">
                <a:solidFill>
                  <a:srgbClr val="203965"/>
                </a:solidFill>
                <a:latin typeface="Arial" panose="020B0604020202020204" pitchFamily="34" charset="0"/>
                <a:cs typeface="Arial" panose="020B0604020202020204" pitchFamily="34" charset="0"/>
              </a:rPr>
              <a:t>Non-Title IX Proceedings </a:t>
            </a:r>
          </a:p>
          <a:p>
            <a:pPr algn="just"/>
            <a:endParaRPr lang="en-US" sz="6000" dirty="0">
              <a:solidFill>
                <a:srgbClr val="203965"/>
              </a:solidFill>
              <a:latin typeface="Arial" panose="020B0604020202020204" pitchFamily="34" charset="0"/>
              <a:cs typeface="Arial" panose="020B0604020202020204" pitchFamily="34" charset="0"/>
            </a:endParaRPr>
          </a:p>
        </p:txBody>
      </p:sp>
      <p:grpSp>
        <p:nvGrpSpPr>
          <p:cNvPr id="14" name="Group 5">
            <a:extLst>
              <a:ext uri="{FF2B5EF4-FFF2-40B4-BE49-F238E27FC236}">
                <a16:creationId xmlns:a16="http://schemas.microsoft.com/office/drawing/2014/main" id="{CDADFD07-E2EC-73BF-8837-848EAF861321}"/>
              </a:ext>
            </a:extLst>
          </p:cNvPr>
          <p:cNvGrpSpPr/>
          <p:nvPr/>
        </p:nvGrpSpPr>
        <p:grpSpPr>
          <a:xfrm>
            <a:off x="0" y="1143000"/>
            <a:ext cx="1727200" cy="5715000"/>
            <a:chOff x="0" y="0"/>
            <a:chExt cx="1041697" cy="2171962"/>
          </a:xfrm>
        </p:grpSpPr>
        <p:sp>
          <p:nvSpPr>
            <p:cNvPr id="15" name="Freeform 6">
              <a:extLst>
                <a:ext uri="{FF2B5EF4-FFF2-40B4-BE49-F238E27FC236}">
                  <a16:creationId xmlns:a16="http://schemas.microsoft.com/office/drawing/2014/main" id="{52E36AF0-8585-9BDB-E55C-FFDBF8B3C7B5}"/>
                </a:ext>
              </a:extLst>
            </p:cNvPr>
            <p:cNvSpPr/>
            <p:nvPr/>
          </p:nvSpPr>
          <p:spPr>
            <a:xfrm>
              <a:off x="0" y="0"/>
              <a:ext cx="1041697" cy="2171962"/>
            </a:xfrm>
            <a:custGeom>
              <a:avLst/>
              <a:gdLst/>
              <a:ahLst/>
              <a:cxnLst/>
              <a:rect l="l" t="t" r="r" b="b"/>
              <a:pathLst>
                <a:path w="1041697" h="2171962">
                  <a:moveTo>
                    <a:pt x="0" y="0"/>
                  </a:moveTo>
                  <a:lnTo>
                    <a:pt x="1041697" y="0"/>
                  </a:lnTo>
                  <a:lnTo>
                    <a:pt x="1041697" y="2171962"/>
                  </a:lnTo>
                  <a:lnTo>
                    <a:pt x="0" y="2171962"/>
                  </a:lnTo>
                  <a:close/>
                </a:path>
              </a:pathLst>
            </a:custGeom>
            <a:solidFill>
              <a:srgbClr val="FEBF0E"/>
            </a:solidFill>
          </p:spPr>
          <p:txBody>
            <a:bodyPr/>
            <a:lstStyle/>
            <a:p>
              <a:endParaRPr lang="en-US" sz="1200"/>
            </a:p>
          </p:txBody>
        </p:sp>
      </p:grpSp>
      <p:grpSp>
        <p:nvGrpSpPr>
          <p:cNvPr id="16" name="Group 8">
            <a:extLst>
              <a:ext uri="{FF2B5EF4-FFF2-40B4-BE49-F238E27FC236}">
                <a16:creationId xmlns:a16="http://schemas.microsoft.com/office/drawing/2014/main" id="{46C054AD-7D77-0C23-D11E-536542FB3BA4}"/>
              </a:ext>
            </a:extLst>
          </p:cNvPr>
          <p:cNvGrpSpPr>
            <a:grpSpLocks noChangeAspect="1"/>
          </p:cNvGrpSpPr>
          <p:nvPr/>
        </p:nvGrpSpPr>
        <p:grpSpPr>
          <a:xfrm>
            <a:off x="400430" y="158051"/>
            <a:ext cx="1557626" cy="1557626"/>
            <a:chOff x="0" y="0"/>
            <a:chExt cx="6350000" cy="6350000"/>
          </a:xfrm>
        </p:grpSpPr>
        <p:sp>
          <p:nvSpPr>
            <p:cNvPr id="17" name="Freeform 9">
              <a:extLst>
                <a:ext uri="{FF2B5EF4-FFF2-40B4-BE49-F238E27FC236}">
                  <a16:creationId xmlns:a16="http://schemas.microsoft.com/office/drawing/2014/main" id="{EEDB604C-CF7B-D615-1B42-AE5A7A8081FC}"/>
                </a:ext>
              </a:extLst>
            </p:cNvPr>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203965"/>
            </a:solidFill>
            <a:ln w="12700">
              <a:solidFill>
                <a:srgbClr val="000000"/>
              </a:solidFill>
            </a:ln>
          </p:spPr>
          <p:txBody>
            <a:bodyPr/>
            <a:lstStyle/>
            <a:p>
              <a:endParaRPr lang="en-US" sz="1200"/>
            </a:p>
          </p:txBody>
        </p:sp>
        <p:sp>
          <p:nvSpPr>
            <p:cNvPr id="18" name="Freeform 10">
              <a:extLst>
                <a:ext uri="{FF2B5EF4-FFF2-40B4-BE49-F238E27FC236}">
                  <a16:creationId xmlns:a16="http://schemas.microsoft.com/office/drawing/2014/main" id="{84697E92-6EFE-46D7-3261-3587648C449F}"/>
                </a:ext>
              </a:extLst>
            </p:cNvPr>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sz="1200"/>
            </a:p>
          </p:txBody>
        </p:sp>
      </p:grpSp>
      <p:sp>
        <p:nvSpPr>
          <p:cNvPr id="19" name="Freeform 11">
            <a:extLst>
              <a:ext uri="{FF2B5EF4-FFF2-40B4-BE49-F238E27FC236}">
                <a16:creationId xmlns:a16="http://schemas.microsoft.com/office/drawing/2014/main" id="{0163CAA6-111C-E8BB-8B02-F6C8244A4181}"/>
              </a:ext>
            </a:extLst>
          </p:cNvPr>
          <p:cNvSpPr/>
          <p:nvPr/>
        </p:nvSpPr>
        <p:spPr>
          <a:xfrm>
            <a:off x="631284" y="393700"/>
            <a:ext cx="1095916" cy="1086327"/>
          </a:xfrm>
          <a:custGeom>
            <a:avLst/>
            <a:gdLst/>
            <a:ahLst/>
            <a:cxnLst/>
            <a:rect l="l" t="t" r="r" b="b"/>
            <a:pathLst>
              <a:path w="1643874" h="1629490">
                <a:moveTo>
                  <a:pt x="0" y="0"/>
                </a:moveTo>
                <a:lnTo>
                  <a:pt x="1643874" y="0"/>
                </a:lnTo>
                <a:lnTo>
                  <a:pt x="1643874" y="1629491"/>
                </a:lnTo>
                <a:lnTo>
                  <a:pt x="0" y="16294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TextBox 2">
            <a:extLst>
              <a:ext uri="{FF2B5EF4-FFF2-40B4-BE49-F238E27FC236}">
                <a16:creationId xmlns:a16="http://schemas.microsoft.com/office/drawing/2014/main" id="{04D03CB5-CDC6-1F23-9837-5D6FD6FCB046}"/>
              </a:ext>
            </a:extLst>
          </p:cNvPr>
          <p:cNvSpPr txBox="1"/>
          <p:nvPr/>
        </p:nvSpPr>
        <p:spPr>
          <a:xfrm>
            <a:off x="2358486" y="1972688"/>
            <a:ext cx="9049828" cy="4893647"/>
          </a:xfrm>
          <a:prstGeom prst="rect">
            <a:avLst/>
          </a:prstGeom>
          <a:noFill/>
        </p:spPr>
        <p:txBody>
          <a:bodyPr wrap="square">
            <a:spAutoFit/>
          </a:bodyPr>
          <a:lstStyle/>
          <a:p>
            <a:pPr marL="0" indent="0">
              <a:buNone/>
            </a:pPr>
            <a:r>
              <a:rPr lang="en-US" sz="2400" dirty="0">
                <a:solidFill>
                  <a:srgbClr val="002060"/>
                </a:solidFill>
                <a:latin typeface="Arial" panose="020B0604020202020204" pitchFamily="34" charset="0"/>
                <a:cs typeface="Arial" panose="020B0604020202020204" pitchFamily="34" charset="0"/>
              </a:rPr>
              <a:t>“Flexibility in Structuring Non-Title IX Proceedings:  [I]f a recipient wishes to use a grievance process that complies with § 106.45 to resolve allegations of misconduct that do not constitute sexual harassment under § 106.30, nothing in the final regulations precludes a recipient from doing so. Alternatively, a recipient may respond to non-Title IX misconduct under disciplinary procedures that do not comply with § 106.45. The final regulations leave recipients flexibility in this regard and prescribe a particular grievance process only where allegations concern sexual harassment covered by Title IX.”</a:t>
            </a:r>
          </a:p>
          <a:p>
            <a:pPr lvl="1"/>
            <a:r>
              <a:rPr lang="en-US" sz="2400" dirty="0">
                <a:solidFill>
                  <a:srgbClr val="002060"/>
                </a:solidFill>
                <a:latin typeface="Arial" panose="020B0604020202020204" pitchFamily="34" charset="0"/>
                <a:cs typeface="Arial" panose="020B0604020202020204" pitchFamily="34" charset="0"/>
              </a:rPr>
              <a:t>Title IX Reg; Pages 482, 645, 687, 962, 963 (May 6, 2020, DoE website)</a:t>
            </a:r>
          </a:p>
          <a:p>
            <a:pPr lvl="1"/>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0885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815" y="0"/>
            <a:ext cx="12174185" cy="3693843"/>
            <a:chOff x="0" y="0"/>
            <a:chExt cx="6661764" cy="2021286"/>
          </a:xfrm>
        </p:grpSpPr>
        <p:sp>
          <p:nvSpPr>
            <p:cNvPr id="3" name="Freeform 3"/>
            <p:cNvSpPr/>
            <p:nvPr/>
          </p:nvSpPr>
          <p:spPr>
            <a:xfrm>
              <a:off x="0" y="0"/>
              <a:ext cx="6661764" cy="2021286"/>
            </a:xfrm>
            <a:custGeom>
              <a:avLst/>
              <a:gdLst/>
              <a:ahLst/>
              <a:cxnLst/>
              <a:rect l="l" t="t" r="r" b="b"/>
              <a:pathLst>
                <a:path w="6661764" h="2021286">
                  <a:moveTo>
                    <a:pt x="0" y="0"/>
                  </a:moveTo>
                  <a:lnTo>
                    <a:pt x="6661764" y="0"/>
                  </a:lnTo>
                  <a:lnTo>
                    <a:pt x="6661764" y="2021286"/>
                  </a:lnTo>
                  <a:lnTo>
                    <a:pt x="0" y="2021286"/>
                  </a:lnTo>
                  <a:close/>
                </a:path>
              </a:pathLst>
            </a:custGeom>
            <a:solidFill>
              <a:srgbClr val="203965"/>
            </a:solidFill>
          </p:spPr>
          <p:txBody>
            <a:bodyPr/>
            <a:lstStyle/>
            <a:p>
              <a:endParaRPr lang="en-US" sz="1200"/>
            </a:p>
          </p:txBody>
        </p:sp>
      </p:grpSp>
      <p:sp>
        <p:nvSpPr>
          <p:cNvPr id="4" name="AutoShape 4"/>
          <p:cNvSpPr/>
          <p:nvPr/>
        </p:nvSpPr>
        <p:spPr>
          <a:xfrm>
            <a:off x="871891" y="2464234"/>
            <a:ext cx="836140" cy="0"/>
          </a:xfrm>
          <a:prstGeom prst="line">
            <a:avLst/>
          </a:prstGeom>
          <a:ln w="38100" cap="flat">
            <a:solidFill>
              <a:srgbClr val="FEBF0E"/>
            </a:solidFill>
            <a:prstDash val="solid"/>
            <a:headEnd type="none" w="sm" len="sm"/>
            <a:tailEnd type="none" w="sm" len="sm"/>
          </a:ln>
        </p:spPr>
        <p:txBody>
          <a:bodyPr/>
          <a:lstStyle/>
          <a:p>
            <a:endParaRPr lang="en-US" sz="1200" dirty="0"/>
          </a:p>
        </p:txBody>
      </p:sp>
      <p:grpSp>
        <p:nvGrpSpPr>
          <p:cNvPr id="5" name="Group 5"/>
          <p:cNvGrpSpPr>
            <a:grpSpLocks noChangeAspect="1"/>
          </p:cNvGrpSpPr>
          <p:nvPr/>
        </p:nvGrpSpPr>
        <p:grpSpPr>
          <a:xfrm>
            <a:off x="5676058" y="2734338"/>
            <a:ext cx="3502129" cy="3502129"/>
            <a:chOff x="0" y="0"/>
            <a:chExt cx="6350000" cy="6350000"/>
          </a:xfrm>
        </p:grpSpPr>
        <p:sp>
          <p:nvSpPr>
            <p:cNvPr id="6" name="Freeform 6"/>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FEBF0E"/>
            </a:solidFill>
            <a:ln w="12700">
              <a:solidFill>
                <a:srgbClr val="000000"/>
              </a:solidFill>
            </a:ln>
          </p:spPr>
          <p:txBody>
            <a:bodyPr/>
            <a:lstStyle/>
            <a:p>
              <a:endParaRPr lang="en-US" sz="1200"/>
            </a:p>
          </p:txBody>
        </p:sp>
        <p:sp>
          <p:nvSpPr>
            <p:cNvPr id="7" name="Freeform 7"/>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sz="1200"/>
            </a:p>
          </p:txBody>
        </p:sp>
      </p:grpSp>
      <p:sp>
        <p:nvSpPr>
          <p:cNvPr id="8" name="Freeform 8"/>
          <p:cNvSpPr/>
          <p:nvPr/>
        </p:nvSpPr>
        <p:spPr>
          <a:xfrm>
            <a:off x="6266444" y="2551511"/>
            <a:ext cx="5086323" cy="3166237"/>
          </a:xfrm>
          <a:custGeom>
            <a:avLst/>
            <a:gdLst/>
            <a:ahLst/>
            <a:cxnLst/>
            <a:rect l="l" t="t" r="r" b="b"/>
            <a:pathLst>
              <a:path w="7629485" h="4749355">
                <a:moveTo>
                  <a:pt x="0" y="0"/>
                </a:moveTo>
                <a:lnTo>
                  <a:pt x="7629485" y="0"/>
                </a:lnTo>
                <a:lnTo>
                  <a:pt x="7629485" y="4749354"/>
                </a:lnTo>
                <a:lnTo>
                  <a:pt x="0" y="4749354"/>
                </a:lnTo>
                <a:lnTo>
                  <a:pt x="0" y="0"/>
                </a:lnTo>
                <a:close/>
              </a:path>
            </a:pathLst>
          </a:custGeom>
          <a:blipFill>
            <a:blip r:embed="rId2"/>
            <a:stretch>
              <a:fillRect/>
            </a:stretch>
          </a:blipFill>
        </p:spPr>
        <p:txBody>
          <a:bodyPr/>
          <a:lstStyle/>
          <a:p>
            <a:endParaRPr lang="en-US" sz="1200"/>
          </a:p>
        </p:txBody>
      </p:sp>
      <p:sp>
        <p:nvSpPr>
          <p:cNvPr id="9" name="TextBox 9"/>
          <p:cNvSpPr txBox="1"/>
          <p:nvPr/>
        </p:nvSpPr>
        <p:spPr>
          <a:xfrm>
            <a:off x="763033" y="446892"/>
            <a:ext cx="11214478" cy="2769989"/>
          </a:xfrm>
          <a:prstGeom prst="rect">
            <a:avLst/>
          </a:prstGeom>
        </p:spPr>
        <p:txBody>
          <a:bodyPr wrap="square" lIns="0" tIns="0" rIns="0" bIns="0" rtlCol="0" anchor="t">
            <a:spAutoFit/>
          </a:bodyPr>
          <a:lstStyle/>
          <a:p>
            <a:r>
              <a:rPr lang="en-US" sz="6000" dirty="0">
                <a:solidFill>
                  <a:srgbClr val="FFFFFF"/>
                </a:solidFill>
                <a:latin typeface="Arial"/>
              </a:rPr>
              <a:t>Pregnancy, Pregnancy-Related Conditions, and Lactation </a:t>
            </a:r>
          </a:p>
          <a:p>
            <a:endParaRPr lang="en-US" sz="6000" dirty="0">
              <a:solidFill>
                <a:srgbClr val="FFFFFF"/>
              </a:solidFill>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3197" y="6165415"/>
            <a:ext cx="3565652" cy="501661"/>
            <a:chOff x="0" y="0"/>
            <a:chExt cx="1913084" cy="269157"/>
          </a:xfrm>
        </p:grpSpPr>
        <p:sp>
          <p:nvSpPr>
            <p:cNvPr id="3" name="Freeform 3"/>
            <p:cNvSpPr/>
            <p:nvPr/>
          </p:nvSpPr>
          <p:spPr>
            <a:xfrm>
              <a:off x="0" y="0"/>
              <a:ext cx="1913084" cy="269157"/>
            </a:xfrm>
            <a:custGeom>
              <a:avLst/>
              <a:gdLst/>
              <a:ahLst/>
              <a:cxnLst/>
              <a:rect l="l" t="t" r="r" b="b"/>
              <a:pathLst>
                <a:path w="1913084" h="269157">
                  <a:moveTo>
                    <a:pt x="0" y="0"/>
                  </a:moveTo>
                  <a:lnTo>
                    <a:pt x="1913084" y="0"/>
                  </a:lnTo>
                  <a:lnTo>
                    <a:pt x="1913084" y="269157"/>
                  </a:lnTo>
                  <a:lnTo>
                    <a:pt x="0" y="269157"/>
                  </a:lnTo>
                  <a:lnTo>
                    <a:pt x="0" y="0"/>
                  </a:lnTo>
                </a:path>
              </a:pathLst>
            </a:custGeom>
            <a:solidFill>
              <a:srgbClr val="FEBF0E"/>
            </a:solidFill>
          </p:spPr>
          <p:txBody>
            <a:bodyPr/>
            <a:lstStyle/>
            <a:p>
              <a:endParaRPr lang="en-US" sz="1197"/>
            </a:p>
          </p:txBody>
        </p:sp>
      </p:grpSp>
      <p:grpSp>
        <p:nvGrpSpPr>
          <p:cNvPr id="4" name="Group 4"/>
          <p:cNvGrpSpPr/>
          <p:nvPr/>
        </p:nvGrpSpPr>
        <p:grpSpPr>
          <a:xfrm>
            <a:off x="223194" y="6165415"/>
            <a:ext cx="8660568" cy="501661"/>
            <a:chOff x="0" y="0"/>
            <a:chExt cx="4646666" cy="269157"/>
          </a:xfrm>
        </p:grpSpPr>
        <p:sp>
          <p:nvSpPr>
            <p:cNvPr id="5" name="Freeform 5"/>
            <p:cNvSpPr/>
            <p:nvPr/>
          </p:nvSpPr>
          <p:spPr>
            <a:xfrm>
              <a:off x="0" y="0"/>
              <a:ext cx="4646666" cy="269157"/>
            </a:xfrm>
            <a:custGeom>
              <a:avLst/>
              <a:gdLst/>
              <a:ahLst/>
              <a:cxnLst/>
              <a:rect l="l" t="t" r="r" b="b"/>
              <a:pathLst>
                <a:path w="4646666" h="269157">
                  <a:moveTo>
                    <a:pt x="0" y="0"/>
                  </a:moveTo>
                  <a:lnTo>
                    <a:pt x="4646666" y="0"/>
                  </a:lnTo>
                  <a:lnTo>
                    <a:pt x="4646666" y="269157"/>
                  </a:lnTo>
                  <a:lnTo>
                    <a:pt x="0" y="269157"/>
                  </a:lnTo>
                  <a:lnTo>
                    <a:pt x="0" y="0"/>
                  </a:lnTo>
                </a:path>
              </a:pathLst>
            </a:custGeom>
            <a:solidFill>
              <a:srgbClr val="203965"/>
            </a:solidFill>
          </p:spPr>
          <p:txBody>
            <a:bodyPr/>
            <a:lstStyle/>
            <a:p>
              <a:endParaRPr lang="en-US" sz="1197"/>
            </a:p>
          </p:txBody>
        </p:sp>
      </p:grpSp>
      <p:grpSp>
        <p:nvGrpSpPr>
          <p:cNvPr id="6" name="Group 6"/>
          <p:cNvGrpSpPr>
            <a:grpSpLocks noChangeAspect="1"/>
          </p:cNvGrpSpPr>
          <p:nvPr/>
        </p:nvGrpSpPr>
        <p:grpSpPr>
          <a:xfrm>
            <a:off x="10680122" y="207683"/>
            <a:ext cx="1268729" cy="1268729"/>
            <a:chOff x="0" y="0"/>
            <a:chExt cx="6350000" cy="6350000"/>
          </a:xfrm>
        </p:grpSpPr>
        <p:sp>
          <p:nvSpPr>
            <p:cNvPr id="7" name="Freeform 7"/>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11205C"/>
            </a:solidFill>
            <a:ln w="12700">
              <a:solidFill>
                <a:srgbClr val="000000"/>
              </a:solidFill>
            </a:ln>
          </p:spPr>
          <p:txBody>
            <a:bodyPr/>
            <a:lstStyle/>
            <a:p>
              <a:endParaRPr lang="en-US" sz="1197"/>
            </a:p>
          </p:txBody>
        </p:sp>
        <p:sp>
          <p:nvSpPr>
            <p:cNvPr id="8" name="Freeform 8"/>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sz="1197"/>
            </a:p>
          </p:txBody>
        </p:sp>
      </p:grpSp>
      <p:sp>
        <p:nvSpPr>
          <p:cNvPr id="9" name="Freeform 9"/>
          <p:cNvSpPr/>
          <p:nvPr/>
        </p:nvSpPr>
        <p:spPr>
          <a:xfrm>
            <a:off x="11090422" y="274799"/>
            <a:ext cx="448126" cy="1134496"/>
          </a:xfrm>
          <a:custGeom>
            <a:avLst/>
            <a:gdLst/>
            <a:ahLst/>
            <a:cxnLst/>
            <a:rect l="l" t="t" r="r" b="b"/>
            <a:pathLst>
              <a:path w="673856" h="1705965">
                <a:moveTo>
                  <a:pt x="0" y="0"/>
                </a:moveTo>
                <a:lnTo>
                  <a:pt x="673856" y="0"/>
                </a:lnTo>
                <a:lnTo>
                  <a:pt x="673856" y="1705965"/>
                </a:lnTo>
                <a:lnTo>
                  <a:pt x="0" y="1705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197"/>
          </a:p>
        </p:txBody>
      </p:sp>
      <p:sp>
        <p:nvSpPr>
          <p:cNvPr id="11" name="TextBox 10">
            <a:extLst>
              <a:ext uri="{FF2B5EF4-FFF2-40B4-BE49-F238E27FC236}">
                <a16:creationId xmlns:a16="http://schemas.microsoft.com/office/drawing/2014/main" id="{0EE1A14E-50AC-D7B6-E0F9-E75571373B9B}"/>
              </a:ext>
            </a:extLst>
          </p:cNvPr>
          <p:cNvSpPr txBox="1"/>
          <p:nvPr/>
        </p:nvSpPr>
        <p:spPr>
          <a:xfrm>
            <a:off x="1200683" y="180903"/>
            <a:ext cx="9286721" cy="1934376"/>
          </a:xfrm>
          <a:prstGeom prst="rect">
            <a:avLst/>
          </a:prstGeom>
          <a:noFill/>
        </p:spPr>
        <p:txBody>
          <a:bodyPr wrap="square">
            <a:spAutoFit/>
          </a:bodyPr>
          <a:lstStyle/>
          <a:p>
            <a:r>
              <a:rPr lang="en-US" sz="5985" dirty="0">
                <a:solidFill>
                  <a:srgbClr val="203965"/>
                </a:solidFill>
                <a:latin typeface="Arial" panose="020B0604020202020204" pitchFamily="34" charset="0"/>
                <a:cs typeface="Arial" panose="020B0604020202020204" pitchFamily="34" charset="0"/>
              </a:rPr>
              <a:t>Present Title IX Regulations </a:t>
            </a:r>
          </a:p>
        </p:txBody>
      </p:sp>
      <p:sp>
        <p:nvSpPr>
          <p:cNvPr id="12" name="AutoShape 4">
            <a:extLst>
              <a:ext uri="{FF2B5EF4-FFF2-40B4-BE49-F238E27FC236}">
                <a16:creationId xmlns:a16="http://schemas.microsoft.com/office/drawing/2014/main" id="{D9295D40-8ADC-782E-622B-2058B359EA11}"/>
              </a:ext>
            </a:extLst>
          </p:cNvPr>
          <p:cNvSpPr/>
          <p:nvPr/>
        </p:nvSpPr>
        <p:spPr>
          <a:xfrm>
            <a:off x="1321812" y="2168410"/>
            <a:ext cx="834071" cy="0"/>
          </a:xfrm>
          <a:prstGeom prst="line">
            <a:avLst/>
          </a:prstGeom>
          <a:ln w="38100" cap="flat">
            <a:solidFill>
              <a:srgbClr val="FEBF0E"/>
            </a:solidFill>
            <a:prstDash val="solid"/>
            <a:headEnd type="none" w="sm" len="sm"/>
            <a:tailEnd type="none" w="sm" len="sm"/>
          </a:ln>
        </p:spPr>
        <p:txBody>
          <a:bodyPr/>
          <a:lstStyle/>
          <a:p>
            <a:endParaRPr lang="en-US" sz="1197"/>
          </a:p>
        </p:txBody>
      </p:sp>
      <p:sp>
        <p:nvSpPr>
          <p:cNvPr id="14" name="TextBox 13">
            <a:extLst>
              <a:ext uri="{FF2B5EF4-FFF2-40B4-BE49-F238E27FC236}">
                <a16:creationId xmlns:a16="http://schemas.microsoft.com/office/drawing/2014/main" id="{A31554F4-55E8-21B8-69E0-B024F837ECC8}"/>
              </a:ext>
            </a:extLst>
          </p:cNvPr>
          <p:cNvSpPr txBox="1"/>
          <p:nvPr/>
        </p:nvSpPr>
        <p:spPr>
          <a:xfrm>
            <a:off x="1200683" y="2211701"/>
            <a:ext cx="6079247" cy="706347"/>
          </a:xfrm>
          <a:prstGeom prst="rect">
            <a:avLst/>
          </a:prstGeom>
          <a:noFill/>
        </p:spPr>
        <p:txBody>
          <a:bodyPr wrap="square">
            <a:spAutoFit/>
          </a:bodyPr>
          <a:lstStyle/>
          <a:p>
            <a:r>
              <a:rPr lang="en-US" sz="3990" dirty="0">
                <a:solidFill>
                  <a:srgbClr val="203965"/>
                </a:solidFill>
                <a:latin typeface="Arial" panose="020B0604020202020204" pitchFamily="34" charset="0"/>
                <a:cs typeface="Arial" panose="020B0604020202020204" pitchFamily="34" charset="0"/>
              </a:rPr>
              <a:t>Pregnancy 	</a:t>
            </a:r>
          </a:p>
        </p:txBody>
      </p:sp>
      <p:sp>
        <p:nvSpPr>
          <p:cNvPr id="16" name="TextBox 15">
            <a:extLst>
              <a:ext uri="{FF2B5EF4-FFF2-40B4-BE49-F238E27FC236}">
                <a16:creationId xmlns:a16="http://schemas.microsoft.com/office/drawing/2014/main" id="{1CDC5D25-20C4-0D59-3D67-161D57FD6EB6}"/>
              </a:ext>
            </a:extLst>
          </p:cNvPr>
          <p:cNvSpPr txBox="1"/>
          <p:nvPr/>
        </p:nvSpPr>
        <p:spPr>
          <a:xfrm>
            <a:off x="1200682" y="3246979"/>
            <a:ext cx="9504306" cy="2595582"/>
          </a:xfrm>
          <a:prstGeom prst="rect">
            <a:avLst/>
          </a:prstGeom>
          <a:noFill/>
        </p:spPr>
        <p:txBody>
          <a:bodyPr wrap="square">
            <a:spAutoFit/>
          </a:bodyPr>
          <a:lstStyle/>
          <a:p>
            <a:pPr marL="342043" indent="-342043">
              <a:lnSpc>
                <a:spcPts val="3292"/>
              </a:lnSpc>
              <a:buClr>
                <a:prstClr val="black"/>
              </a:buClr>
              <a:buSzPts val="2400"/>
              <a:buFont typeface="Arial" panose="020B0604020202020204" pitchFamily="34" charset="0"/>
              <a:buChar char="•"/>
              <a:defRPr/>
            </a:pPr>
            <a:r>
              <a:rPr lang="en-US" sz="2394" dirty="0">
                <a:solidFill>
                  <a:srgbClr val="203965"/>
                </a:solidFill>
                <a:latin typeface="Arial" panose="020B0604020202020204" pitchFamily="34" charset="0"/>
                <a:cs typeface="Arial" panose="020B0604020202020204" pitchFamily="34" charset="0"/>
              </a:rPr>
              <a:t>DoE encourages institutions to provide lactating students with a private room to breastfeed or pump, however, the law offers little guidance on the specifics of lactation rooms for students. </a:t>
            </a:r>
          </a:p>
          <a:p>
            <a:pPr marL="342043" indent="-342043">
              <a:lnSpc>
                <a:spcPts val="3292"/>
              </a:lnSpc>
              <a:buClr>
                <a:prstClr val="black"/>
              </a:buClr>
              <a:buSzPts val="2400"/>
              <a:buFont typeface="Arial" panose="020B0604020202020204" pitchFamily="34" charset="0"/>
              <a:buChar char="•"/>
              <a:defRPr/>
            </a:pPr>
            <a:r>
              <a:rPr lang="en-US" sz="2394" dirty="0">
                <a:solidFill>
                  <a:srgbClr val="203965"/>
                </a:solidFill>
                <a:latin typeface="Arial" panose="020B0604020202020204" pitchFamily="34" charset="0"/>
                <a:cs typeface="Arial" panose="020B0604020202020204" pitchFamily="34" charset="0"/>
              </a:rPr>
              <a:t> If the student’s ability to receive an education is limited because there is no suitable place for a student to breastfeed, it is possible that this is a violation of Title IX.</a:t>
            </a:r>
            <a:endParaRPr lang="en-US" sz="2394" dirty="0">
              <a:solidFill>
                <a:srgbClr val="203965"/>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3197" y="6165415"/>
            <a:ext cx="3565652" cy="501661"/>
            <a:chOff x="0" y="0"/>
            <a:chExt cx="1913084" cy="269157"/>
          </a:xfrm>
        </p:grpSpPr>
        <p:sp>
          <p:nvSpPr>
            <p:cNvPr id="3" name="Freeform 3"/>
            <p:cNvSpPr/>
            <p:nvPr/>
          </p:nvSpPr>
          <p:spPr>
            <a:xfrm>
              <a:off x="0" y="0"/>
              <a:ext cx="1913084" cy="269157"/>
            </a:xfrm>
            <a:custGeom>
              <a:avLst/>
              <a:gdLst/>
              <a:ahLst/>
              <a:cxnLst/>
              <a:rect l="l" t="t" r="r" b="b"/>
              <a:pathLst>
                <a:path w="1913084" h="269157">
                  <a:moveTo>
                    <a:pt x="0" y="0"/>
                  </a:moveTo>
                  <a:lnTo>
                    <a:pt x="1913084" y="0"/>
                  </a:lnTo>
                  <a:lnTo>
                    <a:pt x="1913084" y="269157"/>
                  </a:lnTo>
                  <a:lnTo>
                    <a:pt x="0" y="269157"/>
                  </a:lnTo>
                  <a:lnTo>
                    <a:pt x="0" y="0"/>
                  </a:lnTo>
                </a:path>
              </a:pathLst>
            </a:custGeom>
            <a:solidFill>
              <a:srgbClr val="FEBF0E"/>
            </a:solidFill>
          </p:spPr>
          <p:txBody>
            <a:bodyPr/>
            <a:lstStyle/>
            <a:p>
              <a:endParaRPr lang="en-US" sz="1197"/>
            </a:p>
          </p:txBody>
        </p:sp>
      </p:grpSp>
      <p:grpSp>
        <p:nvGrpSpPr>
          <p:cNvPr id="4" name="Group 4"/>
          <p:cNvGrpSpPr/>
          <p:nvPr/>
        </p:nvGrpSpPr>
        <p:grpSpPr>
          <a:xfrm>
            <a:off x="223194" y="6165415"/>
            <a:ext cx="8660568" cy="501661"/>
            <a:chOff x="0" y="0"/>
            <a:chExt cx="4646666" cy="269157"/>
          </a:xfrm>
        </p:grpSpPr>
        <p:sp>
          <p:nvSpPr>
            <p:cNvPr id="5" name="Freeform 5"/>
            <p:cNvSpPr/>
            <p:nvPr/>
          </p:nvSpPr>
          <p:spPr>
            <a:xfrm>
              <a:off x="0" y="0"/>
              <a:ext cx="4646666" cy="269157"/>
            </a:xfrm>
            <a:custGeom>
              <a:avLst/>
              <a:gdLst/>
              <a:ahLst/>
              <a:cxnLst/>
              <a:rect l="l" t="t" r="r" b="b"/>
              <a:pathLst>
                <a:path w="4646666" h="269157">
                  <a:moveTo>
                    <a:pt x="0" y="0"/>
                  </a:moveTo>
                  <a:lnTo>
                    <a:pt x="4646666" y="0"/>
                  </a:lnTo>
                  <a:lnTo>
                    <a:pt x="4646666" y="269157"/>
                  </a:lnTo>
                  <a:lnTo>
                    <a:pt x="0" y="269157"/>
                  </a:lnTo>
                  <a:lnTo>
                    <a:pt x="0" y="0"/>
                  </a:lnTo>
                </a:path>
              </a:pathLst>
            </a:custGeom>
            <a:solidFill>
              <a:srgbClr val="203965"/>
            </a:solidFill>
          </p:spPr>
          <p:txBody>
            <a:bodyPr/>
            <a:lstStyle/>
            <a:p>
              <a:endParaRPr lang="en-US" sz="1197"/>
            </a:p>
          </p:txBody>
        </p:sp>
      </p:grpSp>
      <p:grpSp>
        <p:nvGrpSpPr>
          <p:cNvPr id="6" name="Group 6"/>
          <p:cNvGrpSpPr>
            <a:grpSpLocks noChangeAspect="1"/>
          </p:cNvGrpSpPr>
          <p:nvPr/>
        </p:nvGrpSpPr>
        <p:grpSpPr>
          <a:xfrm>
            <a:off x="10680122" y="207683"/>
            <a:ext cx="1268729" cy="1268729"/>
            <a:chOff x="0" y="0"/>
            <a:chExt cx="6350000" cy="6350000"/>
          </a:xfrm>
        </p:grpSpPr>
        <p:sp>
          <p:nvSpPr>
            <p:cNvPr id="7" name="Freeform 7"/>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11205C"/>
            </a:solidFill>
            <a:ln w="12700">
              <a:solidFill>
                <a:srgbClr val="000000"/>
              </a:solidFill>
            </a:ln>
          </p:spPr>
          <p:txBody>
            <a:bodyPr/>
            <a:lstStyle/>
            <a:p>
              <a:endParaRPr lang="en-US" sz="1197"/>
            </a:p>
          </p:txBody>
        </p:sp>
        <p:sp>
          <p:nvSpPr>
            <p:cNvPr id="8" name="Freeform 8"/>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sz="1197"/>
            </a:p>
          </p:txBody>
        </p:sp>
      </p:grpSp>
      <p:sp>
        <p:nvSpPr>
          <p:cNvPr id="9" name="Freeform 9"/>
          <p:cNvSpPr/>
          <p:nvPr/>
        </p:nvSpPr>
        <p:spPr>
          <a:xfrm>
            <a:off x="11090422" y="274799"/>
            <a:ext cx="448126" cy="1134496"/>
          </a:xfrm>
          <a:custGeom>
            <a:avLst/>
            <a:gdLst/>
            <a:ahLst/>
            <a:cxnLst/>
            <a:rect l="l" t="t" r="r" b="b"/>
            <a:pathLst>
              <a:path w="673856" h="1705965">
                <a:moveTo>
                  <a:pt x="0" y="0"/>
                </a:moveTo>
                <a:lnTo>
                  <a:pt x="673856" y="0"/>
                </a:lnTo>
                <a:lnTo>
                  <a:pt x="673856" y="1705965"/>
                </a:lnTo>
                <a:lnTo>
                  <a:pt x="0" y="1705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197"/>
          </a:p>
        </p:txBody>
      </p:sp>
      <p:sp>
        <p:nvSpPr>
          <p:cNvPr id="11" name="TextBox 10">
            <a:extLst>
              <a:ext uri="{FF2B5EF4-FFF2-40B4-BE49-F238E27FC236}">
                <a16:creationId xmlns:a16="http://schemas.microsoft.com/office/drawing/2014/main" id="{0EE1A14E-50AC-D7B6-E0F9-E75571373B9B}"/>
              </a:ext>
            </a:extLst>
          </p:cNvPr>
          <p:cNvSpPr txBox="1"/>
          <p:nvPr/>
        </p:nvSpPr>
        <p:spPr>
          <a:xfrm>
            <a:off x="1120496" y="301309"/>
            <a:ext cx="9286721" cy="1013354"/>
          </a:xfrm>
          <a:prstGeom prst="rect">
            <a:avLst/>
          </a:prstGeom>
          <a:noFill/>
        </p:spPr>
        <p:txBody>
          <a:bodyPr wrap="square">
            <a:spAutoFit/>
          </a:bodyPr>
          <a:lstStyle/>
          <a:p>
            <a:r>
              <a:rPr lang="en-US" sz="5985" dirty="0">
                <a:solidFill>
                  <a:srgbClr val="203965"/>
                </a:solidFill>
                <a:latin typeface="Arial" panose="020B0604020202020204" pitchFamily="34" charset="0"/>
                <a:cs typeface="Arial" panose="020B0604020202020204" pitchFamily="34" charset="0"/>
              </a:rPr>
              <a:t>Accommodations</a:t>
            </a:r>
          </a:p>
        </p:txBody>
      </p:sp>
      <p:sp>
        <p:nvSpPr>
          <p:cNvPr id="12" name="AutoShape 4">
            <a:extLst>
              <a:ext uri="{FF2B5EF4-FFF2-40B4-BE49-F238E27FC236}">
                <a16:creationId xmlns:a16="http://schemas.microsoft.com/office/drawing/2014/main" id="{D9295D40-8ADC-782E-622B-2058B359EA11}"/>
              </a:ext>
            </a:extLst>
          </p:cNvPr>
          <p:cNvSpPr/>
          <p:nvPr/>
        </p:nvSpPr>
        <p:spPr>
          <a:xfrm>
            <a:off x="1200683" y="1287948"/>
            <a:ext cx="834071" cy="0"/>
          </a:xfrm>
          <a:prstGeom prst="line">
            <a:avLst/>
          </a:prstGeom>
          <a:ln w="38100" cap="flat">
            <a:solidFill>
              <a:srgbClr val="FEBF0E"/>
            </a:solidFill>
            <a:prstDash val="solid"/>
            <a:headEnd type="none" w="sm" len="sm"/>
            <a:tailEnd type="none" w="sm" len="sm"/>
          </a:ln>
        </p:spPr>
        <p:txBody>
          <a:bodyPr/>
          <a:lstStyle/>
          <a:p>
            <a:endParaRPr lang="en-US" sz="1197"/>
          </a:p>
        </p:txBody>
      </p:sp>
      <p:sp>
        <p:nvSpPr>
          <p:cNvPr id="14" name="TextBox 13">
            <a:extLst>
              <a:ext uri="{FF2B5EF4-FFF2-40B4-BE49-F238E27FC236}">
                <a16:creationId xmlns:a16="http://schemas.microsoft.com/office/drawing/2014/main" id="{A31554F4-55E8-21B8-69E0-B024F837ECC8}"/>
              </a:ext>
            </a:extLst>
          </p:cNvPr>
          <p:cNvSpPr txBox="1"/>
          <p:nvPr/>
        </p:nvSpPr>
        <p:spPr>
          <a:xfrm>
            <a:off x="1120495" y="1409296"/>
            <a:ext cx="6079247" cy="706347"/>
          </a:xfrm>
          <a:prstGeom prst="rect">
            <a:avLst/>
          </a:prstGeom>
          <a:noFill/>
        </p:spPr>
        <p:txBody>
          <a:bodyPr wrap="square">
            <a:spAutoFit/>
          </a:bodyPr>
          <a:lstStyle/>
          <a:p>
            <a:r>
              <a:rPr lang="en-US" sz="3990" dirty="0">
                <a:solidFill>
                  <a:srgbClr val="203965"/>
                </a:solidFill>
                <a:latin typeface="Arial" panose="020B0604020202020204" pitchFamily="34" charset="0"/>
                <a:cs typeface="Arial" panose="020B0604020202020204" pitchFamily="34" charset="0"/>
              </a:rPr>
              <a:t>Pregnancy 	</a:t>
            </a:r>
          </a:p>
        </p:txBody>
      </p:sp>
      <p:sp>
        <p:nvSpPr>
          <p:cNvPr id="16" name="TextBox 15">
            <a:extLst>
              <a:ext uri="{FF2B5EF4-FFF2-40B4-BE49-F238E27FC236}">
                <a16:creationId xmlns:a16="http://schemas.microsoft.com/office/drawing/2014/main" id="{1CDC5D25-20C4-0D59-3D67-161D57FD6EB6}"/>
              </a:ext>
            </a:extLst>
          </p:cNvPr>
          <p:cNvSpPr txBox="1"/>
          <p:nvPr/>
        </p:nvSpPr>
        <p:spPr>
          <a:xfrm>
            <a:off x="1200682" y="2716840"/>
            <a:ext cx="9504306" cy="3018775"/>
          </a:xfrm>
          <a:prstGeom prst="rect">
            <a:avLst/>
          </a:prstGeom>
          <a:noFill/>
        </p:spPr>
        <p:txBody>
          <a:bodyPr wrap="square">
            <a:spAutoFit/>
          </a:bodyPr>
          <a:lstStyle/>
          <a:p>
            <a:pPr marL="342043" indent="-342043">
              <a:lnSpc>
                <a:spcPts val="3292"/>
              </a:lnSpc>
              <a:buClr>
                <a:prstClr val="black"/>
              </a:buClr>
              <a:buSzPts val="2400"/>
              <a:buFont typeface="Arial" panose="020B0604020202020204" pitchFamily="34" charset="0"/>
              <a:buChar char="•"/>
              <a:defRPr/>
            </a:pPr>
            <a:r>
              <a:rPr lang="en-US" sz="2394" dirty="0">
                <a:solidFill>
                  <a:srgbClr val="203965"/>
                </a:solidFill>
                <a:latin typeface="Arial" panose="020B0604020202020204" pitchFamily="34" charset="0"/>
                <a:ea typeface="Arial"/>
                <a:cs typeface="Arial" panose="020B0604020202020204" pitchFamily="34" charset="0"/>
                <a:sym typeface="Arial"/>
              </a:rPr>
              <a:t>Intersection of Title IX and ADA </a:t>
            </a:r>
          </a:p>
          <a:p>
            <a:pPr marL="342043" indent="-342043">
              <a:lnSpc>
                <a:spcPts val="3292"/>
              </a:lnSpc>
              <a:buClr>
                <a:prstClr val="black"/>
              </a:buClr>
              <a:buSzPts val="2400"/>
              <a:buFont typeface="Arial" panose="020B0604020202020204" pitchFamily="34" charset="0"/>
              <a:buChar char="•"/>
              <a:defRPr/>
            </a:pPr>
            <a:r>
              <a:rPr lang="en-US" sz="2394" dirty="0">
                <a:solidFill>
                  <a:srgbClr val="203965"/>
                </a:solidFill>
                <a:latin typeface="Arial" panose="020B0604020202020204" pitchFamily="34" charset="0"/>
                <a:ea typeface="Arial"/>
                <a:cs typeface="Arial" panose="020B0604020202020204" pitchFamily="34" charset="0"/>
                <a:sym typeface="Arial"/>
              </a:rPr>
              <a:t>Coordinated process</a:t>
            </a:r>
          </a:p>
          <a:p>
            <a:pPr marL="342043" indent="-342043">
              <a:lnSpc>
                <a:spcPts val="3292"/>
              </a:lnSpc>
              <a:buClr>
                <a:prstClr val="black"/>
              </a:buClr>
              <a:buSzPts val="2400"/>
              <a:buFont typeface="Arial" panose="020B0604020202020204" pitchFamily="34" charset="0"/>
              <a:buChar char="•"/>
              <a:defRPr/>
            </a:pPr>
            <a:r>
              <a:rPr lang="en-US" sz="2394" dirty="0">
                <a:solidFill>
                  <a:srgbClr val="203965"/>
                </a:solidFill>
                <a:latin typeface="Arial" panose="020B0604020202020204" pitchFamily="34" charset="0"/>
                <a:ea typeface="Arial"/>
                <a:cs typeface="Arial" panose="020B0604020202020204" pitchFamily="34" charset="0"/>
                <a:sym typeface="Arial"/>
              </a:rPr>
              <a:t>Have alternative assignments that will not alter the fundamental objectives or essential course requirements.</a:t>
            </a:r>
          </a:p>
          <a:p>
            <a:pPr marL="342043" indent="-342043">
              <a:lnSpc>
                <a:spcPts val="3292"/>
              </a:lnSpc>
              <a:buClr>
                <a:prstClr val="black"/>
              </a:buClr>
              <a:buSzPts val="2400"/>
              <a:buFont typeface="Arial" panose="020B0604020202020204" pitchFamily="34" charset="0"/>
              <a:buChar char="•"/>
              <a:defRPr/>
            </a:pPr>
            <a:r>
              <a:rPr lang="en-US" sz="2394" dirty="0">
                <a:solidFill>
                  <a:srgbClr val="203965"/>
                </a:solidFill>
                <a:latin typeface="Arial" panose="020B0604020202020204" pitchFamily="34" charset="0"/>
                <a:cs typeface="Arial" panose="020B0604020202020204" pitchFamily="34" charset="0"/>
                <a:sym typeface="Arial"/>
              </a:rPr>
              <a:t>Treat the same as another student with a temporary medical condition.</a:t>
            </a:r>
            <a:endParaRPr lang="en-US" sz="2394" dirty="0">
              <a:solidFill>
                <a:srgbClr val="203965"/>
              </a:solidFill>
              <a:latin typeface="Arial" panose="020B0604020202020204" pitchFamily="34" charset="0"/>
              <a:cs typeface="Arial" panose="020B0604020202020204" pitchFamily="34" charset="0"/>
            </a:endParaRPr>
          </a:p>
          <a:p>
            <a:pPr>
              <a:lnSpc>
                <a:spcPts val="3292"/>
              </a:lnSpc>
              <a:buClr>
                <a:prstClr val="black"/>
              </a:buClr>
              <a:buSzPts val="2400"/>
              <a:defRPr/>
            </a:pPr>
            <a:endParaRPr lang="en-US" sz="2394" dirty="0">
              <a:solidFill>
                <a:srgbClr val="203965"/>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45137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3197" y="6165415"/>
            <a:ext cx="3565652" cy="501661"/>
            <a:chOff x="0" y="0"/>
            <a:chExt cx="1913084" cy="269157"/>
          </a:xfrm>
        </p:grpSpPr>
        <p:sp>
          <p:nvSpPr>
            <p:cNvPr id="3" name="Freeform 3"/>
            <p:cNvSpPr/>
            <p:nvPr/>
          </p:nvSpPr>
          <p:spPr>
            <a:xfrm>
              <a:off x="0" y="0"/>
              <a:ext cx="1913084" cy="269157"/>
            </a:xfrm>
            <a:custGeom>
              <a:avLst/>
              <a:gdLst/>
              <a:ahLst/>
              <a:cxnLst/>
              <a:rect l="l" t="t" r="r" b="b"/>
              <a:pathLst>
                <a:path w="1913084" h="269157">
                  <a:moveTo>
                    <a:pt x="0" y="0"/>
                  </a:moveTo>
                  <a:lnTo>
                    <a:pt x="1913084" y="0"/>
                  </a:lnTo>
                  <a:lnTo>
                    <a:pt x="1913084" y="269157"/>
                  </a:lnTo>
                  <a:lnTo>
                    <a:pt x="0" y="269157"/>
                  </a:lnTo>
                  <a:lnTo>
                    <a:pt x="0" y="0"/>
                  </a:lnTo>
                </a:path>
              </a:pathLst>
            </a:custGeom>
            <a:solidFill>
              <a:srgbClr val="FEBF0E"/>
            </a:solidFill>
          </p:spPr>
          <p:txBody>
            <a:bodyPr/>
            <a:lstStyle/>
            <a:p>
              <a:endParaRPr lang="en-US" sz="1197"/>
            </a:p>
          </p:txBody>
        </p:sp>
      </p:grpSp>
      <p:grpSp>
        <p:nvGrpSpPr>
          <p:cNvPr id="4" name="Group 4"/>
          <p:cNvGrpSpPr/>
          <p:nvPr/>
        </p:nvGrpSpPr>
        <p:grpSpPr>
          <a:xfrm>
            <a:off x="223194" y="6165415"/>
            <a:ext cx="8660568" cy="501661"/>
            <a:chOff x="0" y="0"/>
            <a:chExt cx="4646666" cy="269157"/>
          </a:xfrm>
        </p:grpSpPr>
        <p:sp>
          <p:nvSpPr>
            <p:cNvPr id="5" name="Freeform 5"/>
            <p:cNvSpPr/>
            <p:nvPr/>
          </p:nvSpPr>
          <p:spPr>
            <a:xfrm>
              <a:off x="0" y="0"/>
              <a:ext cx="4646666" cy="269157"/>
            </a:xfrm>
            <a:custGeom>
              <a:avLst/>
              <a:gdLst/>
              <a:ahLst/>
              <a:cxnLst/>
              <a:rect l="l" t="t" r="r" b="b"/>
              <a:pathLst>
                <a:path w="4646666" h="269157">
                  <a:moveTo>
                    <a:pt x="0" y="0"/>
                  </a:moveTo>
                  <a:lnTo>
                    <a:pt x="4646666" y="0"/>
                  </a:lnTo>
                  <a:lnTo>
                    <a:pt x="4646666" y="269157"/>
                  </a:lnTo>
                  <a:lnTo>
                    <a:pt x="0" y="269157"/>
                  </a:lnTo>
                  <a:lnTo>
                    <a:pt x="0" y="0"/>
                  </a:lnTo>
                </a:path>
              </a:pathLst>
            </a:custGeom>
            <a:solidFill>
              <a:srgbClr val="203965"/>
            </a:solidFill>
          </p:spPr>
          <p:txBody>
            <a:bodyPr/>
            <a:lstStyle/>
            <a:p>
              <a:endParaRPr lang="en-US" sz="1197"/>
            </a:p>
          </p:txBody>
        </p:sp>
      </p:grpSp>
      <p:grpSp>
        <p:nvGrpSpPr>
          <p:cNvPr id="6" name="Group 6"/>
          <p:cNvGrpSpPr>
            <a:grpSpLocks noChangeAspect="1"/>
          </p:cNvGrpSpPr>
          <p:nvPr/>
        </p:nvGrpSpPr>
        <p:grpSpPr>
          <a:xfrm>
            <a:off x="10680122" y="207683"/>
            <a:ext cx="1268729" cy="1268729"/>
            <a:chOff x="0" y="0"/>
            <a:chExt cx="6350000" cy="6350000"/>
          </a:xfrm>
        </p:grpSpPr>
        <p:sp>
          <p:nvSpPr>
            <p:cNvPr id="7" name="Freeform 7"/>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11205C"/>
            </a:solidFill>
            <a:ln w="12700">
              <a:solidFill>
                <a:srgbClr val="000000"/>
              </a:solidFill>
            </a:ln>
          </p:spPr>
          <p:txBody>
            <a:bodyPr/>
            <a:lstStyle/>
            <a:p>
              <a:endParaRPr lang="en-US" sz="1197"/>
            </a:p>
          </p:txBody>
        </p:sp>
        <p:sp>
          <p:nvSpPr>
            <p:cNvPr id="8" name="Freeform 8"/>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sz="1197"/>
            </a:p>
          </p:txBody>
        </p:sp>
      </p:grpSp>
      <p:sp>
        <p:nvSpPr>
          <p:cNvPr id="9" name="Freeform 9"/>
          <p:cNvSpPr/>
          <p:nvPr/>
        </p:nvSpPr>
        <p:spPr>
          <a:xfrm>
            <a:off x="11090422" y="274799"/>
            <a:ext cx="448126" cy="1134496"/>
          </a:xfrm>
          <a:custGeom>
            <a:avLst/>
            <a:gdLst/>
            <a:ahLst/>
            <a:cxnLst/>
            <a:rect l="l" t="t" r="r" b="b"/>
            <a:pathLst>
              <a:path w="673856" h="1705965">
                <a:moveTo>
                  <a:pt x="0" y="0"/>
                </a:moveTo>
                <a:lnTo>
                  <a:pt x="673856" y="0"/>
                </a:lnTo>
                <a:lnTo>
                  <a:pt x="673856" y="1705965"/>
                </a:lnTo>
                <a:lnTo>
                  <a:pt x="0" y="1705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197"/>
          </a:p>
        </p:txBody>
      </p:sp>
      <p:sp>
        <p:nvSpPr>
          <p:cNvPr id="11" name="TextBox 10">
            <a:extLst>
              <a:ext uri="{FF2B5EF4-FFF2-40B4-BE49-F238E27FC236}">
                <a16:creationId xmlns:a16="http://schemas.microsoft.com/office/drawing/2014/main" id="{0EE1A14E-50AC-D7B6-E0F9-E75571373B9B}"/>
              </a:ext>
            </a:extLst>
          </p:cNvPr>
          <p:cNvSpPr txBox="1"/>
          <p:nvPr/>
        </p:nvSpPr>
        <p:spPr>
          <a:xfrm>
            <a:off x="1120496" y="301309"/>
            <a:ext cx="9286721" cy="1013354"/>
          </a:xfrm>
          <a:prstGeom prst="rect">
            <a:avLst/>
          </a:prstGeom>
          <a:noFill/>
        </p:spPr>
        <p:txBody>
          <a:bodyPr wrap="square">
            <a:spAutoFit/>
          </a:bodyPr>
          <a:lstStyle/>
          <a:p>
            <a:r>
              <a:rPr lang="en-US" sz="5985" dirty="0">
                <a:solidFill>
                  <a:srgbClr val="203965"/>
                </a:solidFill>
                <a:latin typeface="Arial" panose="020B0604020202020204" pitchFamily="34" charset="0"/>
                <a:cs typeface="Arial" panose="020B0604020202020204" pitchFamily="34" charset="0"/>
              </a:rPr>
              <a:t>Affordable Care Act (ACA) </a:t>
            </a:r>
          </a:p>
        </p:txBody>
      </p:sp>
      <p:sp>
        <p:nvSpPr>
          <p:cNvPr id="12" name="AutoShape 4">
            <a:extLst>
              <a:ext uri="{FF2B5EF4-FFF2-40B4-BE49-F238E27FC236}">
                <a16:creationId xmlns:a16="http://schemas.microsoft.com/office/drawing/2014/main" id="{D9295D40-8ADC-782E-622B-2058B359EA11}"/>
              </a:ext>
            </a:extLst>
          </p:cNvPr>
          <p:cNvSpPr/>
          <p:nvPr/>
        </p:nvSpPr>
        <p:spPr>
          <a:xfrm>
            <a:off x="1200683" y="1314460"/>
            <a:ext cx="834071" cy="0"/>
          </a:xfrm>
          <a:prstGeom prst="line">
            <a:avLst/>
          </a:prstGeom>
          <a:ln w="38100" cap="flat">
            <a:solidFill>
              <a:srgbClr val="FEBF0E"/>
            </a:solidFill>
            <a:prstDash val="solid"/>
            <a:headEnd type="none" w="sm" len="sm"/>
            <a:tailEnd type="none" w="sm" len="sm"/>
          </a:ln>
        </p:spPr>
        <p:txBody>
          <a:bodyPr/>
          <a:lstStyle/>
          <a:p>
            <a:endParaRPr lang="en-US" sz="1197" dirty="0"/>
          </a:p>
        </p:txBody>
      </p:sp>
      <p:sp>
        <p:nvSpPr>
          <p:cNvPr id="14" name="TextBox 13">
            <a:extLst>
              <a:ext uri="{FF2B5EF4-FFF2-40B4-BE49-F238E27FC236}">
                <a16:creationId xmlns:a16="http://schemas.microsoft.com/office/drawing/2014/main" id="{A31554F4-55E8-21B8-69E0-B024F837ECC8}"/>
              </a:ext>
            </a:extLst>
          </p:cNvPr>
          <p:cNvSpPr txBox="1"/>
          <p:nvPr/>
        </p:nvSpPr>
        <p:spPr>
          <a:xfrm>
            <a:off x="1120495" y="1409296"/>
            <a:ext cx="6079247" cy="706347"/>
          </a:xfrm>
          <a:prstGeom prst="rect">
            <a:avLst/>
          </a:prstGeom>
          <a:noFill/>
        </p:spPr>
        <p:txBody>
          <a:bodyPr wrap="square">
            <a:spAutoFit/>
          </a:bodyPr>
          <a:lstStyle/>
          <a:p>
            <a:r>
              <a:rPr lang="en-US" sz="4000" dirty="0">
                <a:solidFill>
                  <a:srgbClr val="203965"/>
                </a:solidFill>
                <a:latin typeface="Arial" panose="020B0604020202020204" pitchFamily="34" charset="0"/>
                <a:cs typeface="Arial" panose="020B0604020202020204" pitchFamily="34" charset="0"/>
              </a:rPr>
              <a:t>Pregnancy 	</a:t>
            </a:r>
          </a:p>
        </p:txBody>
      </p:sp>
      <p:sp>
        <p:nvSpPr>
          <p:cNvPr id="16" name="TextBox 15">
            <a:extLst>
              <a:ext uri="{FF2B5EF4-FFF2-40B4-BE49-F238E27FC236}">
                <a16:creationId xmlns:a16="http://schemas.microsoft.com/office/drawing/2014/main" id="{1CDC5D25-20C4-0D59-3D67-161D57FD6EB6}"/>
              </a:ext>
            </a:extLst>
          </p:cNvPr>
          <p:cNvSpPr txBox="1"/>
          <p:nvPr/>
        </p:nvSpPr>
        <p:spPr>
          <a:xfrm>
            <a:off x="1120495" y="2542403"/>
            <a:ext cx="10337865" cy="3408241"/>
          </a:xfrm>
          <a:prstGeom prst="rect">
            <a:avLst/>
          </a:prstGeom>
          <a:noFill/>
        </p:spPr>
        <p:txBody>
          <a:bodyPr wrap="square">
            <a:spAutoFit/>
          </a:bodyPr>
          <a:lstStyle/>
          <a:p>
            <a:pPr marL="342043" indent="-342043">
              <a:buClr>
                <a:prstClr val="black"/>
              </a:buClr>
              <a:buSzPts val="2400"/>
              <a:buFont typeface="Arial" panose="020B0604020202020204" pitchFamily="34" charset="0"/>
              <a:buChar char="•"/>
              <a:defRPr/>
            </a:pPr>
            <a:r>
              <a:rPr lang="en-US" sz="2394" dirty="0">
                <a:solidFill>
                  <a:srgbClr val="203965"/>
                </a:solidFill>
                <a:latin typeface="Arial" panose="020B0604020202020204" pitchFamily="34" charset="0"/>
                <a:cs typeface="Arial" panose="020B0604020202020204" pitchFamily="34" charset="0"/>
              </a:rPr>
              <a:t>Requires employers to provide “reasonable break time for an employee to express breast milk for her nursing child for 1 year after the child’s birth each time such employee has need to express the milk.” </a:t>
            </a:r>
          </a:p>
          <a:p>
            <a:pPr marL="342043" indent="-342043">
              <a:buClr>
                <a:prstClr val="black"/>
              </a:buClr>
              <a:buSzPts val="2400"/>
              <a:buFont typeface="Arial" panose="020B0604020202020204" pitchFamily="34" charset="0"/>
              <a:buChar char="•"/>
              <a:defRPr/>
            </a:pPr>
            <a:endParaRPr lang="en-US" sz="2394" dirty="0">
              <a:solidFill>
                <a:srgbClr val="203965"/>
              </a:solidFill>
              <a:latin typeface="Arial" panose="020B0604020202020204" pitchFamily="34" charset="0"/>
              <a:cs typeface="Arial" panose="020B0604020202020204" pitchFamily="34" charset="0"/>
            </a:endParaRPr>
          </a:p>
          <a:p>
            <a:pPr marL="342043" indent="-342043">
              <a:buClr>
                <a:prstClr val="black"/>
              </a:buClr>
              <a:buSzPts val="2400"/>
              <a:buFont typeface="Arial" panose="020B0604020202020204" pitchFamily="34" charset="0"/>
              <a:buChar char="•"/>
              <a:defRPr/>
            </a:pPr>
            <a:r>
              <a:rPr lang="en-US" sz="2394" dirty="0">
                <a:solidFill>
                  <a:srgbClr val="203965"/>
                </a:solidFill>
                <a:latin typeface="Arial" panose="020B0604020202020204" pitchFamily="34" charset="0"/>
                <a:cs typeface="Arial" panose="020B0604020202020204" pitchFamily="34" charset="0"/>
              </a:rPr>
              <a:t>Employers must: </a:t>
            </a:r>
          </a:p>
          <a:p>
            <a:pPr marL="800100" lvl="1" indent="-342900">
              <a:buClr>
                <a:prstClr val="black"/>
              </a:buClr>
              <a:buSzPts val="2400"/>
              <a:buFont typeface="Arial" panose="020B0604020202020204" pitchFamily="34" charset="0"/>
              <a:buChar char="•"/>
              <a:defRPr/>
            </a:pPr>
            <a:r>
              <a:rPr lang="en-US" sz="2394" dirty="0">
                <a:solidFill>
                  <a:srgbClr val="203965"/>
                </a:solidFill>
                <a:latin typeface="Arial" panose="020B0604020202020204" pitchFamily="34" charset="0"/>
                <a:cs typeface="Arial" panose="020B0604020202020204" pitchFamily="34" charset="0"/>
              </a:rPr>
              <a:t>provide a place, which may be used by an employee to express milk.</a:t>
            </a:r>
          </a:p>
          <a:p>
            <a:pPr marL="800100" lvl="1" indent="-342900">
              <a:buClr>
                <a:prstClr val="black"/>
              </a:buClr>
              <a:buSzPts val="2400"/>
              <a:buFont typeface="Arial" panose="020B0604020202020204" pitchFamily="34" charset="0"/>
              <a:buChar char="•"/>
              <a:defRPr/>
            </a:pPr>
            <a:r>
              <a:rPr lang="en-US" sz="2394" dirty="0">
                <a:solidFill>
                  <a:srgbClr val="203965"/>
                </a:solidFill>
                <a:latin typeface="Arial" panose="020B0604020202020204" pitchFamily="34" charset="0"/>
                <a:cs typeface="Arial" panose="020B0604020202020204" pitchFamily="34" charset="0"/>
              </a:rPr>
              <a:t>be an area other than a bathroom that is shielded from view and free from intrusion by coworkers and the public.</a:t>
            </a:r>
          </a:p>
          <a:p>
            <a:pPr marL="342043" indent="-342043">
              <a:buClr>
                <a:prstClr val="black"/>
              </a:buClr>
              <a:buSzPts val="2400"/>
              <a:buFont typeface="Arial" panose="020B0604020202020204" pitchFamily="34" charset="0"/>
              <a:buChar char="•"/>
              <a:defRPr/>
            </a:pPr>
            <a:endParaRPr lang="en-US" sz="2394" dirty="0">
              <a:solidFill>
                <a:srgbClr val="20396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7243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3197" y="6165415"/>
            <a:ext cx="3565652" cy="501661"/>
            <a:chOff x="0" y="0"/>
            <a:chExt cx="1913084" cy="269157"/>
          </a:xfrm>
        </p:grpSpPr>
        <p:sp>
          <p:nvSpPr>
            <p:cNvPr id="3" name="Freeform 3"/>
            <p:cNvSpPr/>
            <p:nvPr/>
          </p:nvSpPr>
          <p:spPr>
            <a:xfrm>
              <a:off x="0" y="0"/>
              <a:ext cx="1913084" cy="269157"/>
            </a:xfrm>
            <a:custGeom>
              <a:avLst/>
              <a:gdLst/>
              <a:ahLst/>
              <a:cxnLst/>
              <a:rect l="l" t="t" r="r" b="b"/>
              <a:pathLst>
                <a:path w="1913084" h="269157">
                  <a:moveTo>
                    <a:pt x="0" y="0"/>
                  </a:moveTo>
                  <a:lnTo>
                    <a:pt x="1913084" y="0"/>
                  </a:lnTo>
                  <a:lnTo>
                    <a:pt x="1913084" y="269157"/>
                  </a:lnTo>
                  <a:lnTo>
                    <a:pt x="0" y="269157"/>
                  </a:lnTo>
                  <a:lnTo>
                    <a:pt x="0" y="0"/>
                  </a:lnTo>
                </a:path>
              </a:pathLst>
            </a:custGeom>
            <a:solidFill>
              <a:srgbClr val="FEBF0E"/>
            </a:solidFill>
          </p:spPr>
          <p:txBody>
            <a:bodyPr/>
            <a:lstStyle/>
            <a:p>
              <a:endParaRPr lang="en-US" sz="1197"/>
            </a:p>
          </p:txBody>
        </p:sp>
      </p:grpSp>
      <p:grpSp>
        <p:nvGrpSpPr>
          <p:cNvPr id="4" name="Group 4"/>
          <p:cNvGrpSpPr/>
          <p:nvPr/>
        </p:nvGrpSpPr>
        <p:grpSpPr>
          <a:xfrm>
            <a:off x="223194" y="6165415"/>
            <a:ext cx="8660568" cy="501661"/>
            <a:chOff x="0" y="0"/>
            <a:chExt cx="4646666" cy="269157"/>
          </a:xfrm>
        </p:grpSpPr>
        <p:sp>
          <p:nvSpPr>
            <p:cNvPr id="5" name="Freeform 5"/>
            <p:cNvSpPr/>
            <p:nvPr/>
          </p:nvSpPr>
          <p:spPr>
            <a:xfrm>
              <a:off x="0" y="0"/>
              <a:ext cx="4646666" cy="269157"/>
            </a:xfrm>
            <a:custGeom>
              <a:avLst/>
              <a:gdLst/>
              <a:ahLst/>
              <a:cxnLst/>
              <a:rect l="l" t="t" r="r" b="b"/>
              <a:pathLst>
                <a:path w="4646666" h="269157">
                  <a:moveTo>
                    <a:pt x="0" y="0"/>
                  </a:moveTo>
                  <a:lnTo>
                    <a:pt x="4646666" y="0"/>
                  </a:lnTo>
                  <a:lnTo>
                    <a:pt x="4646666" y="269157"/>
                  </a:lnTo>
                  <a:lnTo>
                    <a:pt x="0" y="269157"/>
                  </a:lnTo>
                  <a:lnTo>
                    <a:pt x="0" y="0"/>
                  </a:lnTo>
                </a:path>
              </a:pathLst>
            </a:custGeom>
            <a:solidFill>
              <a:srgbClr val="203965"/>
            </a:solidFill>
          </p:spPr>
          <p:txBody>
            <a:bodyPr/>
            <a:lstStyle/>
            <a:p>
              <a:endParaRPr lang="en-US" sz="1197"/>
            </a:p>
          </p:txBody>
        </p:sp>
      </p:grpSp>
      <p:grpSp>
        <p:nvGrpSpPr>
          <p:cNvPr id="6" name="Group 6"/>
          <p:cNvGrpSpPr>
            <a:grpSpLocks noChangeAspect="1"/>
          </p:cNvGrpSpPr>
          <p:nvPr/>
        </p:nvGrpSpPr>
        <p:grpSpPr>
          <a:xfrm>
            <a:off x="10680122" y="207683"/>
            <a:ext cx="1268729" cy="1268729"/>
            <a:chOff x="0" y="0"/>
            <a:chExt cx="6350000" cy="6350000"/>
          </a:xfrm>
        </p:grpSpPr>
        <p:sp>
          <p:nvSpPr>
            <p:cNvPr id="7" name="Freeform 7"/>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11205C"/>
            </a:solidFill>
            <a:ln w="12700">
              <a:solidFill>
                <a:srgbClr val="000000"/>
              </a:solidFill>
            </a:ln>
          </p:spPr>
          <p:txBody>
            <a:bodyPr/>
            <a:lstStyle/>
            <a:p>
              <a:endParaRPr lang="en-US" sz="1197"/>
            </a:p>
          </p:txBody>
        </p:sp>
        <p:sp>
          <p:nvSpPr>
            <p:cNvPr id="8" name="Freeform 8"/>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sz="1197"/>
            </a:p>
          </p:txBody>
        </p:sp>
      </p:grpSp>
      <p:sp>
        <p:nvSpPr>
          <p:cNvPr id="9" name="Freeform 9"/>
          <p:cNvSpPr/>
          <p:nvPr/>
        </p:nvSpPr>
        <p:spPr>
          <a:xfrm>
            <a:off x="11090422" y="274799"/>
            <a:ext cx="448126" cy="1134496"/>
          </a:xfrm>
          <a:custGeom>
            <a:avLst/>
            <a:gdLst/>
            <a:ahLst/>
            <a:cxnLst/>
            <a:rect l="l" t="t" r="r" b="b"/>
            <a:pathLst>
              <a:path w="673856" h="1705965">
                <a:moveTo>
                  <a:pt x="0" y="0"/>
                </a:moveTo>
                <a:lnTo>
                  <a:pt x="673856" y="0"/>
                </a:lnTo>
                <a:lnTo>
                  <a:pt x="673856" y="1705965"/>
                </a:lnTo>
                <a:lnTo>
                  <a:pt x="0" y="1705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197"/>
          </a:p>
        </p:txBody>
      </p:sp>
      <p:sp>
        <p:nvSpPr>
          <p:cNvPr id="11" name="TextBox 10">
            <a:extLst>
              <a:ext uri="{FF2B5EF4-FFF2-40B4-BE49-F238E27FC236}">
                <a16:creationId xmlns:a16="http://schemas.microsoft.com/office/drawing/2014/main" id="{0EE1A14E-50AC-D7B6-E0F9-E75571373B9B}"/>
              </a:ext>
            </a:extLst>
          </p:cNvPr>
          <p:cNvSpPr txBox="1"/>
          <p:nvPr/>
        </p:nvSpPr>
        <p:spPr>
          <a:xfrm>
            <a:off x="1120496" y="301309"/>
            <a:ext cx="9286721" cy="1013354"/>
          </a:xfrm>
          <a:prstGeom prst="rect">
            <a:avLst/>
          </a:prstGeom>
          <a:noFill/>
        </p:spPr>
        <p:txBody>
          <a:bodyPr wrap="square">
            <a:spAutoFit/>
          </a:bodyPr>
          <a:lstStyle/>
          <a:p>
            <a:r>
              <a:rPr lang="en-US" sz="5985" dirty="0">
                <a:solidFill>
                  <a:srgbClr val="203965"/>
                </a:solidFill>
                <a:latin typeface="Arial" panose="020B0604020202020204" pitchFamily="34" charset="0"/>
                <a:cs typeface="Arial" panose="020B0604020202020204" pitchFamily="34" charset="0"/>
              </a:rPr>
              <a:t>Affordable Care Act (ACA) </a:t>
            </a:r>
          </a:p>
        </p:txBody>
      </p:sp>
      <p:sp>
        <p:nvSpPr>
          <p:cNvPr id="12" name="AutoShape 4">
            <a:extLst>
              <a:ext uri="{FF2B5EF4-FFF2-40B4-BE49-F238E27FC236}">
                <a16:creationId xmlns:a16="http://schemas.microsoft.com/office/drawing/2014/main" id="{D9295D40-8ADC-782E-622B-2058B359EA11}"/>
              </a:ext>
            </a:extLst>
          </p:cNvPr>
          <p:cNvSpPr/>
          <p:nvPr/>
        </p:nvSpPr>
        <p:spPr>
          <a:xfrm>
            <a:off x="1200683" y="1314460"/>
            <a:ext cx="834071" cy="0"/>
          </a:xfrm>
          <a:prstGeom prst="line">
            <a:avLst/>
          </a:prstGeom>
          <a:ln w="38100" cap="flat">
            <a:solidFill>
              <a:srgbClr val="FEBF0E"/>
            </a:solidFill>
            <a:prstDash val="solid"/>
            <a:headEnd type="none" w="sm" len="sm"/>
            <a:tailEnd type="none" w="sm" len="sm"/>
          </a:ln>
        </p:spPr>
        <p:txBody>
          <a:bodyPr/>
          <a:lstStyle/>
          <a:p>
            <a:endParaRPr lang="en-US" sz="1197" dirty="0"/>
          </a:p>
        </p:txBody>
      </p:sp>
      <p:sp>
        <p:nvSpPr>
          <p:cNvPr id="16" name="TextBox 15">
            <a:extLst>
              <a:ext uri="{FF2B5EF4-FFF2-40B4-BE49-F238E27FC236}">
                <a16:creationId xmlns:a16="http://schemas.microsoft.com/office/drawing/2014/main" id="{1CDC5D25-20C4-0D59-3D67-161D57FD6EB6}"/>
              </a:ext>
            </a:extLst>
          </p:cNvPr>
          <p:cNvSpPr txBox="1"/>
          <p:nvPr/>
        </p:nvSpPr>
        <p:spPr>
          <a:xfrm>
            <a:off x="829094" y="2394053"/>
            <a:ext cx="10337865" cy="3408241"/>
          </a:xfrm>
          <a:prstGeom prst="rect">
            <a:avLst/>
          </a:prstGeom>
          <a:noFill/>
        </p:spPr>
        <p:txBody>
          <a:bodyPr wrap="square">
            <a:spAutoFit/>
          </a:bodyPr>
          <a:lstStyle/>
          <a:p>
            <a:pPr marL="800100" lvl="1" indent="-342900">
              <a:buClr>
                <a:prstClr val="black"/>
              </a:buClr>
              <a:buSzPts val="2400"/>
              <a:buFont typeface="Arial" panose="020B0604020202020204" pitchFamily="34" charset="0"/>
              <a:buChar char="•"/>
              <a:defRPr/>
            </a:pPr>
            <a:r>
              <a:rPr lang="en-US" sz="2394" dirty="0">
                <a:solidFill>
                  <a:srgbClr val="203965"/>
                </a:solidFill>
                <a:latin typeface="Arial" panose="020B0604020202020204" pitchFamily="34" charset="0"/>
                <a:cs typeface="Arial" panose="020B0604020202020204" pitchFamily="34" charset="0"/>
              </a:rPr>
              <a:t>If there are multiple mothers needing the space a room-use schedule can be set, or the employer can provide dividers that ensure each station’s complete privacy.</a:t>
            </a:r>
          </a:p>
          <a:p>
            <a:pPr marL="800100" lvl="1" indent="-342900">
              <a:buClr>
                <a:prstClr val="black"/>
              </a:buClr>
              <a:buSzPts val="2400"/>
              <a:buFont typeface="Arial" panose="020B0604020202020204" pitchFamily="34" charset="0"/>
              <a:buChar char="•"/>
              <a:defRPr/>
            </a:pPr>
            <a:r>
              <a:rPr lang="en-US" sz="2394" dirty="0">
                <a:solidFill>
                  <a:srgbClr val="203965"/>
                </a:solidFill>
                <a:latin typeface="Arial" panose="020B0604020202020204" pitchFamily="34" charset="0"/>
                <a:cs typeface="Arial" panose="020B0604020202020204" pitchFamily="34" charset="0"/>
              </a:rPr>
              <a:t>Each room should be equipped with a lockable door (accessible by emergency personnel), table(s) or counter, chair(s) with adjustable armrest, trash can, paper towels, cleansers, adequate lighting, and two duplex electrical outlets.</a:t>
            </a:r>
          </a:p>
          <a:p>
            <a:pPr marL="800100" lvl="1" indent="-342900">
              <a:buClr>
                <a:prstClr val="black"/>
              </a:buClr>
              <a:buSzPts val="2400"/>
              <a:buFont typeface="Arial" panose="020B0604020202020204" pitchFamily="34" charset="0"/>
              <a:buChar char="•"/>
              <a:defRPr/>
            </a:pPr>
            <a:r>
              <a:rPr lang="en-US" sz="2394" dirty="0">
                <a:solidFill>
                  <a:srgbClr val="203965"/>
                </a:solidFill>
                <a:latin typeface="Arial" panose="020B0604020202020204" pitchFamily="34" charset="0"/>
                <a:cs typeface="Arial" panose="020B0604020202020204" pitchFamily="34" charset="0"/>
              </a:rPr>
              <a:t>A sink with hot and cold water is required near but is highly preferred to be within the actual lactation room.</a:t>
            </a:r>
            <a:endParaRPr lang="en-US" sz="2394" dirty="0">
              <a:solidFill>
                <a:srgbClr val="203965"/>
              </a:solidFill>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8C8BA97-20EA-0C86-E8E1-C95FEA59ABD3}"/>
              </a:ext>
            </a:extLst>
          </p:cNvPr>
          <p:cNvSpPr txBox="1"/>
          <p:nvPr/>
        </p:nvSpPr>
        <p:spPr>
          <a:xfrm>
            <a:off x="1049958" y="1446079"/>
            <a:ext cx="2446869" cy="707886"/>
          </a:xfrm>
          <a:prstGeom prst="rect">
            <a:avLst/>
          </a:prstGeom>
          <a:noFill/>
        </p:spPr>
        <p:txBody>
          <a:bodyPr wrap="square" rtlCol="0">
            <a:spAutoFit/>
          </a:bodyPr>
          <a:lstStyle/>
          <a:p>
            <a:r>
              <a:rPr lang="en-US" sz="4000" dirty="0">
                <a:solidFill>
                  <a:srgbClr val="203965"/>
                </a:solidFill>
                <a:latin typeface="Arial" panose="020B0604020202020204" pitchFamily="34" charset="0"/>
                <a:cs typeface="Arial" panose="020B0604020202020204" pitchFamily="34" charset="0"/>
              </a:rPr>
              <a:t>(Cont.) </a:t>
            </a:r>
          </a:p>
        </p:txBody>
      </p:sp>
    </p:spTree>
    <p:extLst>
      <p:ext uri="{BB962C8B-B14F-4D97-AF65-F5344CB8AC3E}">
        <p14:creationId xmlns:p14="http://schemas.microsoft.com/office/powerpoint/2010/main" val="1955456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3197" y="6165415"/>
            <a:ext cx="3565652" cy="501661"/>
            <a:chOff x="0" y="0"/>
            <a:chExt cx="1913084" cy="269157"/>
          </a:xfrm>
        </p:grpSpPr>
        <p:sp>
          <p:nvSpPr>
            <p:cNvPr id="3" name="Freeform 3"/>
            <p:cNvSpPr/>
            <p:nvPr/>
          </p:nvSpPr>
          <p:spPr>
            <a:xfrm>
              <a:off x="0" y="0"/>
              <a:ext cx="1913084" cy="269157"/>
            </a:xfrm>
            <a:custGeom>
              <a:avLst/>
              <a:gdLst/>
              <a:ahLst/>
              <a:cxnLst/>
              <a:rect l="l" t="t" r="r" b="b"/>
              <a:pathLst>
                <a:path w="1913084" h="269157">
                  <a:moveTo>
                    <a:pt x="0" y="0"/>
                  </a:moveTo>
                  <a:lnTo>
                    <a:pt x="1913084" y="0"/>
                  </a:lnTo>
                  <a:lnTo>
                    <a:pt x="1913084" y="269157"/>
                  </a:lnTo>
                  <a:lnTo>
                    <a:pt x="0" y="269157"/>
                  </a:lnTo>
                  <a:lnTo>
                    <a:pt x="0" y="0"/>
                  </a:lnTo>
                </a:path>
              </a:pathLst>
            </a:custGeom>
            <a:solidFill>
              <a:srgbClr val="FEBF0E"/>
            </a:solidFill>
          </p:spPr>
          <p:txBody>
            <a:bodyPr/>
            <a:lstStyle/>
            <a:p>
              <a:endParaRPr lang="en-US" sz="1197"/>
            </a:p>
          </p:txBody>
        </p:sp>
      </p:grpSp>
      <p:grpSp>
        <p:nvGrpSpPr>
          <p:cNvPr id="4" name="Group 4"/>
          <p:cNvGrpSpPr/>
          <p:nvPr/>
        </p:nvGrpSpPr>
        <p:grpSpPr>
          <a:xfrm>
            <a:off x="223194" y="6165415"/>
            <a:ext cx="8660568" cy="501661"/>
            <a:chOff x="0" y="0"/>
            <a:chExt cx="4646666" cy="269157"/>
          </a:xfrm>
        </p:grpSpPr>
        <p:sp>
          <p:nvSpPr>
            <p:cNvPr id="5" name="Freeform 5"/>
            <p:cNvSpPr/>
            <p:nvPr/>
          </p:nvSpPr>
          <p:spPr>
            <a:xfrm>
              <a:off x="0" y="0"/>
              <a:ext cx="4646666" cy="269157"/>
            </a:xfrm>
            <a:custGeom>
              <a:avLst/>
              <a:gdLst/>
              <a:ahLst/>
              <a:cxnLst/>
              <a:rect l="l" t="t" r="r" b="b"/>
              <a:pathLst>
                <a:path w="4646666" h="269157">
                  <a:moveTo>
                    <a:pt x="0" y="0"/>
                  </a:moveTo>
                  <a:lnTo>
                    <a:pt x="4646666" y="0"/>
                  </a:lnTo>
                  <a:lnTo>
                    <a:pt x="4646666" y="269157"/>
                  </a:lnTo>
                  <a:lnTo>
                    <a:pt x="0" y="269157"/>
                  </a:lnTo>
                  <a:lnTo>
                    <a:pt x="0" y="0"/>
                  </a:lnTo>
                </a:path>
              </a:pathLst>
            </a:custGeom>
            <a:solidFill>
              <a:srgbClr val="203965"/>
            </a:solidFill>
          </p:spPr>
          <p:txBody>
            <a:bodyPr/>
            <a:lstStyle/>
            <a:p>
              <a:endParaRPr lang="en-US" sz="1197"/>
            </a:p>
          </p:txBody>
        </p:sp>
      </p:grpSp>
      <p:grpSp>
        <p:nvGrpSpPr>
          <p:cNvPr id="6" name="Group 6"/>
          <p:cNvGrpSpPr>
            <a:grpSpLocks noChangeAspect="1"/>
          </p:cNvGrpSpPr>
          <p:nvPr/>
        </p:nvGrpSpPr>
        <p:grpSpPr>
          <a:xfrm>
            <a:off x="10680122" y="207683"/>
            <a:ext cx="1268729" cy="1268729"/>
            <a:chOff x="0" y="0"/>
            <a:chExt cx="6350000" cy="6350000"/>
          </a:xfrm>
        </p:grpSpPr>
        <p:sp>
          <p:nvSpPr>
            <p:cNvPr id="7" name="Freeform 7"/>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11205C"/>
            </a:solidFill>
            <a:ln w="12700">
              <a:solidFill>
                <a:srgbClr val="000000"/>
              </a:solidFill>
            </a:ln>
          </p:spPr>
          <p:txBody>
            <a:bodyPr/>
            <a:lstStyle/>
            <a:p>
              <a:endParaRPr lang="en-US" sz="1197"/>
            </a:p>
          </p:txBody>
        </p:sp>
        <p:sp>
          <p:nvSpPr>
            <p:cNvPr id="8" name="Freeform 8"/>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sz="1197"/>
            </a:p>
          </p:txBody>
        </p:sp>
      </p:grpSp>
      <p:sp>
        <p:nvSpPr>
          <p:cNvPr id="9" name="Freeform 9"/>
          <p:cNvSpPr/>
          <p:nvPr/>
        </p:nvSpPr>
        <p:spPr>
          <a:xfrm>
            <a:off x="11090422" y="274799"/>
            <a:ext cx="448126" cy="1134496"/>
          </a:xfrm>
          <a:custGeom>
            <a:avLst/>
            <a:gdLst/>
            <a:ahLst/>
            <a:cxnLst/>
            <a:rect l="l" t="t" r="r" b="b"/>
            <a:pathLst>
              <a:path w="673856" h="1705965">
                <a:moveTo>
                  <a:pt x="0" y="0"/>
                </a:moveTo>
                <a:lnTo>
                  <a:pt x="673856" y="0"/>
                </a:lnTo>
                <a:lnTo>
                  <a:pt x="673856" y="1705965"/>
                </a:lnTo>
                <a:lnTo>
                  <a:pt x="0" y="1705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197"/>
          </a:p>
        </p:txBody>
      </p:sp>
      <p:sp>
        <p:nvSpPr>
          <p:cNvPr id="11" name="TextBox 10">
            <a:extLst>
              <a:ext uri="{FF2B5EF4-FFF2-40B4-BE49-F238E27FC236}">
                <a16:creationId xmlns:a16="http://schemas.microsoft.com/office/drawing/2014/main" id="{0EE1A14E-50AC-D7B6-E0F9-E75571373B9B}"/>
              </a:ext>
            </a:extLst>
          </p:cNvPr>
          <p:cNvSpPr txBox="1"/>
          <p:nvPr/>
        </p:nvSpPr>
        <p:spPr>
          <a:xfrm>
            <a:off x="1120496" y="87778"/>
            <a:ext cx="9286721" cy="1938992"/>
          </a:xfrm>
          <a:prstGeom prst="rect">
            <a:avLst/>
          </a:prstGeom>
          <a:noFill/>
        </p:spPr>
        <p:txBody>
          <a:bodyPr wrap="square">
            <a:spAutoFit/>
          </a:bodyPr>
          <a:lstStyle/>
          <a:p>
            <a:r>
              <a:rPr lang="en-US" sz="6000" dirty="0">
                <a:solidFill>
                  <a:srgbClr val="203965"/>
                </a:solidFill>
                <a:latin typeface="Arial" panose="020B0604020202020204" pitchFamily="34" charset="0"/>
                <a:cs typeface="Arial" panose="020B0604020202020204" pitchFamily="34" charset="0"/>
              </a:rPr>
              <a:t>Fair Labor Standard Act (FLSA) Section 7 </a:t>
            </a:r>
          </a:p>
        </p:txBody>
      </p:sp>
      <p:sp>
        <p:nvSpPr>
          <p:cNvPr id="12" name="AutoShape 4">
            <a:extLst>
              <a:ext uri="{FF2B5EF4-FFF2-40B4-BE49-F238E27FC236}">
                <a16:creationId xmlns:a16="http://schemas.microsoft.com/office/drawing/2014/main" id="{D9295D40-8ADC-782E-622B-2058B359EA11}"/>
              </a:ext>
            </a:extLst>
          </p:cNvPr>
          <p:cNvSpPr/>
          <p:nvPr/>
        </p:nvSpPr>
        <p:spPr>
          <a:xfrm>
            <a:off x="1271021" y="2036337"/>
            <a:ext cx="834071" cy="0"/>
          </a:xfrm>
          <a:prstGeom prst="line">
            <a:avLst/>
          </a:prstGeom>
          <a:ln w="38100" cap="flat">
            <a:solidFill>
              <a:srgbClr val="FEBF0E"/>
            </a:solidFill>
            <a:prstDash val="solid"/>
            <a:headEnd type="none" w="sm" len="sm"/>
            <a:tailEnd type="none" w="sm" len="sm"/>
          </a:ln>
        </p:spPr>
        <p:txBody>
          <a:bodyPr/>
          <a:lstStyle/>
          <a:p>
            <a:endParaRPr lang="en-US" sz="1197" dirty="0"/>
          </a:p>
        </p:txBody>
      </p:sp>
      <p:sp>
        <p:nvSpPr>
          <p:cNvPr id="14" name="TextBox 13">
            <a:extLst>
              <a:ext uri="{FF2B5EF4-FFF2-40B4-BE49-F238E27FC236}">
                <a16:creationId xmlns:a16="http://schemas.microsoft.com/office/drawing/2014/main" id="{A31554F4-55E8-21B8-69E0-B024F837ECC8}"/>
              </a:ext>
            </a:extLst>
          </p:cNvPr>
          <p:cNvSpPr txBox="1"/>
          <p:nvPr/>
        </p:nvSpPr>
        <p:spPr>
          <a:xfrm>
            <a:off x="1160545" y="2054031"/>
            <a:ext cx="6079247" cy="706347"/>
          </a:xfrm>
          <a:prstGeom prst="rect">
            <a:avLst/>
          </a:prstGeom>
          <a:noFill/>
        </p:spPr>
        <p:txBody>
          <a:bodyPr wrap="square">
            <a:spAutoFit/>
          </a:bodyPr>
          <a:lstStyle/>
          <a:p>
            <a:r>
              <a:rPr lang="en-US" sz="3990" dirty="0">
                <a:solidFill>
                  <a:srgbClr val="203965"/>
                </a:solidFill>
                <a:latin typeface="Arial" panose="020B0604020202020204" pitchFamily="34" charset="0"/>
                <a:cs typeface="Arial" panose="020B0604020202020204" pitchFamily="34" charset="0"/>
              </a:rPr>
              <a:t>Pregnancy 	</a:t>
            </a:r>
          </a:p>
        </p:txBody>
      </p:sp>
      <p:sp>
        <p:nvSpPr>
          <p:cNvPr id="16" name="TextBox 15">
            <a:extLst>
              <a:ext uri="{FF2B5EF4-FFF2-40B4-BE49-F238E27FC236}">
                <a16:creationId xmlns:a16="http://schemas.microsoft.com/office/drawing/2014/main" id="{1CDC5D25-20C4-0D59-3D67-161D57FD6EB6}"/>
              </a:ext>
            </a:extLst>
          </p:cNvPr>
          <p:cNvSpPr txBox="1"/>
          <p:nvPr/>
        </p:nvSpPr>
        <p:spPr>
          <a:xfrm>
            <a:off x="1175816" y="3001707"/>
            <a:ext cx="9504306" cy="2932341"/>
          </a:xfrm>
          <a:prstGeom prst="rect">
            <a:avLst/>
          </a:prstGeom>
          <a:noFill/>
        </p:spPr>
        <p:txBody>
          <a:bodyPr wrap="square">
            <a:spAutoFit/>
          </a:bodyPr>
          <a:lstStyle/>
          <a:p>
            <a:pPr marL="342900" indent="-342900" defTabSz="457200">
              <a:lnSpc>
                <a:spcPts val="3200"/>
              </a:lnSpc>
              <a:spcBef>
                <a:spcPts val="0"/>
              </a:spcBef>
              <a:buClr>
                <a:prstClr val="black"/>
              </a:buClr>
              <a:buSzPts val="2400"/>
              <a:buFont typeface="Arial" panose="020B0604020202020204" pitchFamily="34" charset="0"/>
              <a:buChar char="•"/>
              <a:defRPr/>
            </a:pPr>
            <a:r>
              <a:rPr lang="en-US" sz="2400" dirty="0">
                <a:solidFill>
                  <a:srgbClr val="203965"/>
                </a:solidFill>
                <a:latin typeface="Arial" panose="020B0604020202020204" pitchFamily="34" charset="0"/>
                <a:cs typeface="Arial" panose="020B0604020202020204" pitchFamily="34" charset="0"/>
              </a:rPr>
              <a:t>Employers must: </a:t>
            </a:r>
          </a:p>
          <a:p>
            <a:pPr marL="800100" lvl="1" indent="-342900">
              <a:lnSpc>
                <a:spcPts val="3200"/>
              </a:lnSpc>
              <a:buClr>
                <a:prstClr val="black"/>
              </a:buClr>
              <a:buSzPts val="2400"/>
              <a:buFont typeface="Arial" panose="020B0604020202020204" pitchFamily="34" charset="0"/>
              <a:buChar char="•"/>
              <a:defRPr/>
            </a:pPr>
            <a:r>
              <a:rPr lang="en-US" sz="2400" dirty="0">
                <a:solidFill>
                  <a:srgbClr val="203965"/>
                </a:solidFill>
                <a:latin typeface="Arial" panose="020B0604020202020204" pitchFamily="34" charset="0"/>
                <a:cs typeface="Arial" panose="020B0604020202020204" pitchFamily="34" charset="0"/>
              </a:rPr>
              <a:t>provide reasonable break time for non-exempt employees to express breast milk for their nursing children for one year after the child’s birth each time the employee has need to express. </a:t>
            </a:r>
          </a:p>
          <a:p>
            <a:pPr marL="800100" lvl="1" indent="-342900">
              <a:lnSpc>
                <a:spcPts val="3200"/>
              </a:lnSpc>
              <a:buClr>
                <a:prstClr val="black"/>
              </a:buClr>
              <a:buSzPts val="2400"/>
              <a:buFont typeface="Arial" panose="020B0604020202020204" pitchFamily="34" charset="0"/>
              <a:buChar char="•"/>
              <a:defRPr/>
            </a:pPr>
            <a:r>
              <a:rPr lang="en-US" sz="2400" dirty="0">
                <a:solidFill>
                  <a:srgbClr val="203965"/>
                </a:solidFill>
                <a:latin typeface="Arial" panose="020B0604020202020204" pitchFamily="34" charset="0"/>
                <a:cs typeface="Arial" panose="020B0604020202020204" pitchFamily="34" charset="0"/>
              </a:rPr>
              <a:t>provide a place, other than a bathroom, that is shielded from view and free from intrusion from coworkers and the public, which may be used by an employee to express breast milk. </a:t>
            </a:r>
            <a:endParaRPr kumimoji="0" lang="en-US" sz="2400" b="0" i="0" u="none" strike="noStrike" kern="1200" cap="none" spc="0" normalizeH="0" baseline="0" noProof="0" dirty="0">
              <a:ln>
                <a:noFill/>
              </a:ln>
              <a:solidFill>
                <a:srgbClr val="203965"/>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22562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926793" y="-4595431"/>
            <a:ext cx="8288122" cy="7817357"/>
            <a:chOff x="0" y="0"/>
            <a:chExt cx="6350000" cy="5989320"/>
          </a:xfrm>
        </p:grpSpPr>
        <p:sp>
          <p:nvSpPr>
            <p:cNvPr id="3" name="Freeform 3"/>
            <p:cNvSpPr/>
            <p:nvPr/>
          </p:nvSpPr>
          <p:spPr>
            <a:xfrm>
              <a:off x="0" y="0"/>
              <a:ext cx="6350000" cy="5989320"/>
            </a:xfrm>
            <a:custGeom>
              <a:avLst/>
              <a:gdLst/>
              <a:ahLst/>
              <a:cxnLst/>
              <a:rect l="l" t="t" r="r" b="b"/>
              <a:pathLst>
                <a:path w="6350000" h="5989320">
                  <a:moveTo>
                    <a:pt x="5332730" y="0"/>
                  </a:moveTo>
                  <a:lnTo>
                    <a:pt x="1017270" y="0"/>
                  </a:lnTo>
                  <a:cubicBezTo>
                    <a:pt x="455930" y="0"/>
                    <a:pt x="0" y="455930"/>
                    <a:pt x="0" y="1017270"/>
                  </a:cubicBezTo>
                  <a:lnTo>
                    <a:pt x="0" y="3679190"/>
                  </a:lnTo>
                  <a:cubicBezTo>
                    <a:pt x="0" y="4240530"/>
                    <a:pt x="455930" y="4696460"/>
                    <a:pt x="1017270" y="4696460"/>
                  </a:cubicBezTo>
                  <a:lnTo>
                    <a:pt x="1800860" y="4696460"/>
                  </a:lnTo>
                  <a:lnTo>
                    <a:pt x="1800860" y="5989320"/>
                  </a:lnTo>
                  <a:lnTo>
                    <a:pt x="2532380" y="4696460"/>
                  </a:lnTo>
                  <a:lnTo>
                    <a:pt x="5332730" y="4696460"/>
                  </a:lnTo>
                  <a:cubicBezTo>
                    <a:pt x="5894070" y="4696460"/>
                    <a:pt x="6350000" y="4240530"/>
                    <a:pt x="6350000" y="3679190"/>
                  </a:cubicBezTo>
                  <a:lnTo>
                    <a:pt x="6350000" y="1017270"/>
                  </a:lnTo>
                  <a:cubicBezTo>
                    <a:pt x="6350000" y="455930"/>
                    <a:pt x="5895340" y="0"/>
                    <a:pt x="5332730" y="0"/>
                  </a:cubicBezTo>
                  <a:lnTo>
                    <a:pt x="5332730" y="0"/>
                  </a:lnTo>
                  <a:close/>
                </a:path>
              </a:pathLst>
            </a:custGeom>
            <a:solidFill>
              <a:srgbClr val="203965"/>
            </a:solidFill>
          </p:spPr>
          <p:txBody>
            <a:bodyPr/>
            <a:lstStyle/>
            <a:p>
              <a:endParaRPr lang="en-US" sz="1200"/>
            </a:p>
          </p:txBody>
        </p:sp>
      </p:grpSp>
      <p:sp>
        <p:nvSpPr>
          <p:cNvPr id="9" name="AutoShape 9"/>
          <p:cNvSpPr/>
          <p:nvPr/>
        </p:nvSpPr>
        <p:spPr>
          <a:xfrm flipV="1">
            <a:off x="6944519" y="4390326"/>
            <a:ext cx="2280841" cy="19050"/>
          </a:xfrm>
          <a:prstGeom prst="line">
            <a:avLst/>
          </a:prstGeom>
          <a:ln w="57150" cap="flat">
            <a:solidFill>
              <a:srgbClr val="FEBF0E"/>
            </a:solidFill>
            <a:prstDash val="solid"/>
            <a:headEnd type="none" w="sm" len="sm"/>
            <a:tailEnd type="none" w="sm" len="sm"/>
          </a:ln>
        </p:spPr>
        <p:txBody>
          <a:bodyPr/>
          <a:lstStyle/>
          <a:p>
            <a:endParaRPr lang="en-US" sz="1200"/>
          </a:p>
        </p:txBody>
      </p:sp>
      <p:sp>
        <p:nvSpPr>
          <p:cNvPr id="10" name="TextBox 10"/>
          <p:cNvSpPr txBox="1"/>
          <p:nvPr/>
        </p:nvSpPr>
        <p:spPr>
          <a:xfrm>
            <a:off x="6944519" y="3177476"/>
            <a:ext cx="5214260" cy="1128514"/>
          </a:xfrm>
          <a:prstGeom prst="rect">
            <a:avLst/>
          </a:prstGeom>
        </p:spPr>
        <p:txBody>
          <a:bodyPr lIns="0" tIns="0" rIns="0" bIns="0" rtlCol="0" anchor="t">
            <a:spAutoFit/>
          </a:bodyPr>
          <a:lstStyle/>
          <a:p>
            <a:pPr>
              <a:lnSpc>
                <a:spcPts val="4400"/>
              </a:lnSpc>
            </a:pPr>
            <a:r>
              <a:rPr lang="en-US" sz="4000" dirty="0">
                <a:solidFill>
                  <a:srgbClr val="203965"/>
                </a:solidFill>
                <a:latin typeface="Arial"/>
              </a:rPr>
              <a:t>Judith W. Spain</a:t>
            </a:r>
          </a:p>
          <a:p>
            <a:pPr>
              <a:lnSpc>
                <a:spcPts val="4400"/>
              </a:lnSpc>
            </a:pPr>
            <a:r>
              <a:rPr lang="en-US" sz="4000" dirty="0">
                <a:solidFill>
                  <a:srgbClr val="203965"/>
                </a:solidFill>
                <a:latin typeface="Arial"/>
              </a:rPr>
              <a:t>J.D., CCEP</a:t>
            </a:r>
          </a:p>
        </p:txBody>
      </p:sp>
      <p:sp>
        <p:nvSpPr>
          <p:cNvPr id="11" name="TextBox 11"/>
          <p:cNvSpPr txBox="1"/>
          <p:nvPr/>
        </p:nvSpPr>
        <p:spPr>
          <a:xfrm>
            <a:off x="6944360" y="4557836"/>
            <a:ext cx="4561681" cy="1154162"/>
          </a:xfrm>
          <a:prstGeom prst="rect">
            <a:avLst/>
          </a:prstGeom>
        </p:spPr>
        <p:txBody>
          <a:bodyPr lIns="0" tIns="0" rIns="0" bIns="0" rtlCol="0" anchor="t">
            <a:spAutoFit/>
          </a:bodyPr>
          <a:lstStyle/>
          <a:p>
            <a:pPr>
              <a:lnSpc>
                <a:spcPts val="1760"/>
              </a:lnSpc>
              <a:spcBef>
                <a:spcPct val="0"/>
              </a:spcBef>
            </a:pPr>
            <a:endParaRPr dirty="0">
              <a:latin typeface="Arial" panose="020B0604020202020204" pitchFamily="34" charset="0"/>
              <a:cs typeface="Arial" panose="020B0604020202020204" pitchFamily="34" charset="0"/>
            </a:endParaRPr>
          </a:p>
          <a:p>
            <a:pPr>
              <a:lnSpc>
                <a:spcPts val="1760"/>
              </a:lnSpc>
              <a:spcBef>
                <a:spcPct val="0"/>
              </a:spcBef>
            </a:pPr>
            <a:r>
              <a:rPr lang="en-US" dirty="0">
                <a:solidFill>
                  <a:srgbClr val="203965"/>
                </a:solidFill>
                <a:latin typeface="Arial" panose="020B0604020202020204" pitchFamily="34" charset="0"/>
                <a:cs typeface="Arial" panose="020B0604020202020204" pitchFamily="34" charset="0"/>
              </a:rPr>
              <a:t>Compliance Collaborative Program Consultant </a:t>
            </a:r>
          </a:p>
          <a:p>
            <a:pPr>
              <a:lnSpc>
                <a:spcPts val="1760"/>
              </a:lnSpc>
              <a:spcBef>
                <a:spcPct val="0"/>
              </a:spcBef>
            </a:pPr>
            <a:r>
              <a:rPr lang="en-US" dirty="0">
                <a:solidFill>
                  <a:srgbClr val="203965"/>
                </a:solidFill>
                <a:latin typeface="Arial" panose="020B0604020202020204" pitchFamily="34" charset="0"/>
                <a:cs typeface="Arial" panose="020B0604020202020204" pitchFamily="34" charset="0"/>
              </a:rPr>
              <a:t>Georgia Independent College Association</a:t>
            </a:r>
          </a:p>
          <a:p>
            <a:pPr>
              <a:lnSpc>
                <a:spcPts val="1760"/>
              </a:lnSpc>
              <a:spcBef>
                <a:spcPct val="0"/>
              </a:spcBef>
            </a:pPr>
            <a:endParaRPr lang="en-US" dirty="0">
              <a:solidFill>
                <a:srgbClr val="203965"/>
              </a:solidFill>
              <a:latin typeface="Arial" panose="020B0604020202020204" pitchFamily="34" charset="0"/>
              <a:cs typeface="Arial" panose="020B0604020202020204" pitchFamily="34" charset="0"/>
            </a:endParaRPr>
          </a:p>
        </p:txBody>
      </p:sp>
      <p:sp>
        <p:nvSpPr>
          <p:cNvPr id="12" name="TextBox 12"/>
          <p:cNvSpPr txBox="1"/>
          <p:nvPr/>
        </p:nvSpPr>
        <p:spPr>
          <a:xfrm>
            <a:off x="219530" y="2320991"/>
            <a:ext cx="3514834" cy="897682"/>
          </a:xfrm>
          <a:prstGeom prst="rect">
            <a:avLst/>
          </a:prstGeom>
        </p:spPr>
        <p:txBody>
          <a:bodyPr lIns="0" tIns="0" rIns="0" bIns="0" rtlCol="0" anchor="t">
            <a:spAutoFit/>
          </a:bodyPr>
          <a:lstStyle/>
          <a:p>
            <a:pPr algn="ctr">
              <a:lnSpc>
                <a:spcPts val="6980"/>
              </a:lnSpc>
              <a:spcBef>
                <a:spcPct val="0"/>
              </a:spcBef>
            </a:pPr>
            <a:r>
              <a:rPr lang="en-US" sz="6345" dirty="0">
                <a:solidFill>
                  <a:schemeClr val="bg1"/>
                </a:solidFill>
                <a:latin typeface="Nunito Sans Bold"/>
              </a:rPr>
              <a:t>Welcome</a:t>
            </a:r>
          </a:p>
        </p:txBody>
      </p:sp>
      <p:sp>
        <p:nvSpPr>
          <p:cNvPr id="13" name="Freeform 13"/>
          <p:cNvSpPr/>
          <p:nvPr/>
        </p:nvSpPr>
        <p:spPr>
          <a:xfrm>
            <a:off x="6846983" y="5572858"/>
            <a:ext cx="3926218" cy="781972"/>
          </a:xfrm>
          <a:custGeom>
            <a:avLst/>
            <a:gdLst/>
            <a:ahLst/>
            <a:cxnLst/>
            <a:rect l="l" t="t" r="r" b="b"/>
            <a:pathLst>
              <a:path w="5889327" h="1172958">
                <a:moveTo>
                  <a:pt x="0" y="0"/>
                </a:moveTo>
                <a:lnTo>
                  <a:pt x="5889327" y="0"/>
                </a:lnTo>
                <a:lnTo>
                  <a:pt x="5889327" y="1172957"/>
                </a:lnTo>
                <a:lnTo>
                  <a:pt x="0" y="1172957"/>
                </a:lnTo>
                <a:lnTo>
                  <a:pt x="0" y="0"/>
                </a:lnTo>
                <a:close/>
              </a:path>
            </a:pathLst>
          </a:custGeom>
          <a:blipFill>
            <a:blip r:embed="rId2"/>
            <a:stretch>
              <a:fillRect/>
            </a:stretch>
          </a:blipFill>
        </p:spPr>
        <p:txBody>
          <a:bodyPr/>
          <a:lstStyle/>
          <a:p>
            <a:endParaRPr lang="en-US" sz="1200"/>
          </a:p>
        </p:txBody>
      </p:sp>
      <p:grpSp>
        <p:nvGrpSpPr>
          <p:cNvPr id="17" name="Group 2">
            <a:extLst>
              <a:ext uri="{FF2B5EF4-FFF2-40B4-BE49-F238E27FC236}">
                <a16:creationId xmlns:a16="http://schemas.microsoft.com/office/drawing/2014/main" id="{9960F551-53E8-0BC4-71F6-287AABC713ED}"/>
              </a:ext>
            </a:extLst>
          </p:cNvPr>
          <p:cNvGrpSpPr/>
          <p:nvPr/>
        </p:nvGrpSpPr>
        <p:grpSpPr>
          <a:xfrm>
            <a:off x="3966363" y="330696"/>
            <a:ext cx="2492343" cy="4878272"/>
            <a:chOff x="0" y="0"/>
            <a:chExt cx="2068819" cy="2799976"/>
          </a:xfrm>
        </p:grpSpPr>
        <p:sp>
          <p:nvSpPr>
            <p:cNvPr id="18" name="Freeform 3">
              <a:extLst>
                <a:ext uri="{FF2B5EF4-FFF2-40B4-BE49-F238E27FC236}">
                  <a16:creationId xmlns:a16="http://schemas.microsoft.com/office/drawing/2014/main" id="{0110D366-E2C2-63BF-95FB-03FFAC751E01}"/>
                </a:ext>
              </a:extLst>
            </p:cNvPr>
            <p:cNvSpPr/>
            <p:nvPr/>
          </p:nvSpPr>
          <p:spPr>
            <a:xfrm>
              <a:off x="0" y="0"/>
              <a:ext cx="2068819" cy="2799976"/>
            </a:xfrm>
            <a:custGeom>
              <a:avLst/>
              <a:gdLst/>
              <a:ahLst/>
              <a:cxnLst/>
              <a:rect l="l" t="t" r="r" b="b"/>
              <a:pathLst>
                <a:path w="2068819" h="2799976">
                  <a:moveTo>
                    <a:pt x="0" y="0"/>
                  </a:moveTo>
                  <a:lnTo>
                    <a:pt x="2068819" y="0"/>
                  </a:lnTo>
                  <a:lnTo>
                    <a:pt x="2068819" y="2799976"/>
                  </a:lnTo>
                  <a:lnTo>
                    <a:pt x="0" y="2799976"/>
                  </a:lnTo>
                  <a:close/>
                </a:path>
              </a:pathLst>
            </a:custGeom>
            <a:solidFill>
              <a:srgbClr val="FEBF0E"/>
            </a:solidFill>
          </p:spPr>
          <p:txBody>
            <a:bodyPr/>
            <a:lstStyle/>
            <a:p>
              <a:endParaRPr lang="en-US" sz="1200"/>
            </a:p>
          </p:txBody>
        </p:sp>
      </p:grpSp>
      <p:pic>
        <p:nvPicPr>
          <p:cNvPr id="20" name="Picture 19" descr="A person in a red dress">
            <a:extLst>
              <a:ext uri="{FF2B5EF4-FFF2-40B4-BE49-F238E27FC236}">
                <a16:creationId xmlns:a16="http://schemas.microsoft.com/office/drawing/2014/main" id="{23500483-810B-7898-61A7-8C2EF71BDAB1}"/>
              </a:ext>
            </a:extLst>
          </p:cNvPr>
          <p:cNvPicPr>
            <a:picLocks noChangeAspect="1"/>
          </p:cNvPicPr>
          <p:nvPr/>
        </p:nvPicPr>
        <p:blipFill>
          <a:blip r:embed="rId3"/>
          <a:stretch>
            <a:fillRect/>
          </a:stretch>
        </p:blipFill>
        <p:spPr>
          <a:xfrm>
            <a:off x="4219165" y="873631"/>
            <a:ext cx="1986738" cy="368420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3197" y="6165415"/>
            <a:ext cx="3565652" cy="501661"/>
            <a:chOff x="0" y="0"/>
            <a:chExt cx="1913084" cy="269157"/>
          </a:xfrm>
        </p:grpSpPr>
        <p:sp>
          <p:nvSpPr>
            <p:cNvPr id="3" name="Freeform 3"/>
            <p:cNvSpPr/>
            <p:nvPr/>
          </p:nvSpPr>
          <p:spPr>
            <a:xfrm>
              <a:off x="0" y="0"/>
              <a:ext cx="1913084" cy="269157"/>
            </a:xfrm>
            <a:custGeom>
              <a:avLst/>
              <a:gdLst/>
              <a:ahLst/>
              <a:cxnLst/>
              <a:rect l="l" t="t" r="r" b="b"/>
              <a:pathLst>
                <a:path w="1913084" h="269157">
                  <a:moveTo>
                    <a:pt x="0" y="0"/>
                  </a:moveTo>
                  <a:lnTo>
                    <a:pt x="1913084" y="0"/>
                  </a:lnTo>
                  <a:lnTo>
                    <a:pt x="1913084" y="269157"/>
                  </a:lnTo>
                  <a:lnTo>
                    <a:pt x="0" y="269157"/>
                  </a:lnTo>
                  <a:lnTo>
                    <a:pt x="0" y="0"/>
                  </a:lnTo>
                </a:path>
              </a:pathLst>
            </a:custGeom>
            <a:solidFill>
              <a:srgbClr val="FEBF0E"/>
            </a:solidFill>
          </p:spPr>
          <p:txBody>
            <a:bodyPr/>
            <a:lstStyle/>
            <a:p>
              <a:endParaRPr lang="en-US" sz="1197"/>
            </a:p>
          </p:txBody>
        </p:sp>
      </p:grpSp>
      <p:grpSp>
        <p:nvGrpSpPr>
          <p:cNvPr id="4" name="Group 4"/>
          <p:cNvGrpSpPr/>
          <p:nvPr/>
        </p:nvGrpSpPr>
        <p:grpSpPr>
          <a:xfrm>
            <a:off x="223194" y="6165415"/>
            <a:ext cx="8660568" cy="501661"/>
            <a:chOff x="0" y="0"/>
            <a:chExt cx="4646666" cy="269157"/>
          </a:xfrm>
        </p:grpSpPr>
        <p:sp>
          <p:nvSpPr>
            <p:cNvPr id="5" name="Freeform 5"/>
            <p:cNvSpPr/>
            <p:nvPr/>
          </p:nvSpPr>
          <p:spPr>
            <a:xfrm>
              <a:off x="0" y="0"/>
              <a:ext cx="4646666" cy="269157"/>
            </a:xfrm>
            <a:custGeom>
              <a:avLst/>
              <a:gdLst/>
              <a:ahLst/>
              <a:cxnLst/>
              <a:rect l="l" t="t" r="r" b="b"/>
              <a:pathLst>
                <a:path w="4646666" h="269157">
                  <a:moveTo>
                    <a:pt x="0" y="0"/>
                  </a:moveTo>
                  <a:lnTo>
                    <a:pt x="4646666" y="0"/>
                  </a:lnTo>
                  <a:lnTo>
                    <a:pt x="4646666" y="269157"/>
                  </a:lnTo>
                  <a:lnTo>
                    <a:pt x="0" y="269157"/>
                  </a:lnTo>
                  <a:lnTo>
                    <a:pt x="0" y="0"/>
                  </a:lnTo>
                </a:path>
              </a:pathLst>
            </a:custGeom>
            <a:solidFill>
              <a:srgbClr val="203965"/>
            </a:solidFill>
          </p:spPr>
          <p:txBody>
            <a:bodyPr/>
            <a:lstStyle/>
            <a:p>
              <a:endParaRPr lang="en-US" sz="1197"/>
            </a:p>
          </p:txBody>
        </p:sp>
      </p:grpSp>
      <p:grpSp>
        <p:nvGrpSpPr>
          <p:cNvPr id="6" name="Group 6"/>
          <p:cNvGrpSpPr>
            <a:grpSpLocks noChangeAspect="1"/>
          </p:cNvGrpSpPr>
          <p:nvPr/>
        </p:nvGrpSpPr>
        <p:grpSpPr>
          <a:xfrm>
            <a:off x="10680122" y="207683"/>
            <a:ext cx="1268729" cy="1268729"/>
            <a:chOff x="0" y="0"/>
            <a:chExt cx="6350000" cy="6350000"/>
          </a:xfrm>
        </p:grpSpPr>
        <p:sp>
          <p:nvSpPr>
            <p:cNvPr id="7" name="Freeform 7"/>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11205C"/>
            </a:solidFill>
            <a:ln w="12700">
              <a:solidFill>
                <a:srgbClr val="000000"/>
              </a:solidFill>
            </a:ln>
          </p:spPr>
          <p:txBody>
            <a:bodyPr/>
            <a:lstStyle/>
            <a:p>
              <a:endParaRPr lang="en-US" sz="1197"/>
            </a:p>
          </p:txBody>
        </p:sp>
        <p:sp>
          <p:nvSpPr>
            <p:cNvPr id="8" name="Freeform 8"/>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sz="1197"/>
            </a:p>
          </p:txBody>
        </p:sp>
      </p:grpSp>
      <p:sp>
        <p:nvSpPr>
          <p:cNvPr id="9" name="Freeform 9"/>
          <p:cNvSpPr/>
          <p:nvPr/>
        </p:nvSpPr>
        <p:spPr>
          <a:xfrm>
            <a:off x="11090422" y="274799"/>
            <a:ext cx="448126" cy="1134496"/>
          </a:xfrm>
          <a:custGeom>
            <a:avLst/>
            <a:gdLst/>
            <a:ahLst/>
            <a:cxnLst/>
            <a:rect l="l" t="t" r="r" b="b"/>
            <a:pathLst>
              <a:path w="673856" h="1705965">
                <a:moveTo>
                  <a:pt x="0" y="0"/>
                </a:moveTo>
                <a:lnTo>
                  <a:pt x="673856" y="0"/>
                </a:lnTo>
                <a:lnTo>
                  <a:pt x="673856" y="1705965"/>
                </a:lnTo>
                <a:lnTo>
                  <a:pt x="0" y="1705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197"/>
          </a:p>
        </p:txBody>
      </p:sp>
      <p:sp>
        <p:nvSpPr>
          <p:cNvPr id="11" name="TextBox 10">
            <a:extLst>
              <a:ext uri="{FF2B5EF4-FFF2-40B4-BE49-F238E27FC236}">
                <a16:creationId xmlns:a16="http://schemas.microsoft.com/office/drawing/2014/main" id="{0EE1A14E-50AC-D7B6-E0F9-E75571373B9B}"/>
              </a:ext>
            </a:extLst>
          </p:cNvPr>
          <p:cNvSpPr txBox="1"/>
          <p:nvPr/>
        </p:nvSpPr>
        <p:spPr>
          <a:xfrm>
            <a:off x="1020063" y="204466"/>
            <a:ext cx="2974153" cy="1015663"/>
          </a:xfrm>
          <a:prstGeom prst="rect">
            <a:avLst/>
          </a:prstGeom>
          <a:noFill/>
        </p:spPr>
        <p:txBody>
          <a:bodyPr wrap="square">
            <a:spAutoFit/>
          </a:bodyPr>
          <a:lstStyle/>
          <a:p>
            <a:r>
              <a:rPr lang="en-US" sz="6000" dirty="0">
                <a:solidFill>
                  <a:srgbClr val="203965"/>
                </a:solidFill>
                <a:latin typeface="Arial" panose="020B0604020202020204" pitchFamily="34" charset="0"/>
                <a:cs typeface="Arial" panose="020B0604020202020204" pitchFamily="34" charset="0"/>
              </a:rPr>
              <a:t>ADA</a:t>
            </a:r>
          </a:p>
        </p:txBody>
      </p:sp>
      <p:sp>
        <p:nvSpPr>
          <p:cNvPr id="12" name="AutoShape 4">
            <a:extLst>
              <a:ext uri="{FF2B5EF4-FFF2-40B4-BE49-F238E27FC236}">
                <a16:creationId xmlns:a16="http://schemas.microsoft.com/office/drawing/2014/main" id="{D9295D40-8ADC-782E-622B-2058B359EA11}"/>
              </a:ext>
            </a:extLst>
          </p:cNvPr>
          <p:cNvSpPr/>
          <p:nvPr/>
        </p:nvSpPr>
        <p:spPr>
          <a:xfrm>
            <a:off x="1035139" y="1189978"/>
            <a:ext cx="834071" cy="0"/>
          </a:xfrm>
          <a:prstGeom prst="line">
            <a:avLst/>
          </a:prstGeom>
          <a:ln w="38100" cap="flat">
            <a:solidFill>
              <a:srgbClr val="FEBF0E"/>
            </a:solidFill>
            <a:prstDash val="solid"/>
            <a:headEnd type="none" w="sm" len="sm"/>
            <a:tailEnd type="none" w="sm" len="sm"/>
          </a:ln>
        </p:spPr>
        <p:txBody>
          <a:bodyPr/>
          <a:lstStyle/>
          <a:p>
            <a:endParaRPr lang="en-US" sz="1197" dirty="0"/>
          </a:p>
        </p:txBody>
      </p:sp>
      <p:sp>
        <p:nvSpPr>
          <p:cNvPr id="14" name="TextBox 13">
            <a:extLst>
              <a:ext uri="{FF2B5EF4-FFF2-40B4-BE49-F238E27FC236}">
                <a16:creationId xmlns:a16="http://schemas.microsoft.com/office/drawing/2014/main" id="{A31554F4-55E8-21B8-69E0-B024F837ECC8}"/>
              </a:ext>
            </a:extLst>
          </p:cNvPr>
          <p:cNvSpPr txBox="1"/>
          <p:nvPr/>
        </p:nvSpPr>
        <p:spPr>
          <a:xfrm>
            <a:off x="954593" y="1189978"/>
            <a:ext cx="6079247" cy="706347"/>
          </a:xfrm>
          <a:prstGeom prst="rect">
            <a:avLst/>
          </a:prstGeom>
          <a:noFill/>
        </p:spPr>
        <p:txBody>
          <a:bodyPr wrap="square">
            <a:spAutoFit/>
          </a:bodyPr>
          <a:lstStyle/>
          <a:p>
            <a:r>
              <a:rPr lang="en-US" sz="3990" dirty="0">
                <a:solidFill>
                  <a:srgbClr val="203965"/>
                </a:solidFill>
                <a:latin typeface="Arial" panose="020B0604020202020204" pitchFamily="34" charset="0"/>
                <a:cs typeface="Arial" panose="020B0604020202020204" pitchFamily="34" charset="0"/>
              </a:rPr>
              <a:t>Pregnancy 	</a:t>
            </a:r>
          </a:p>
        </p:txBody>
      </p:sp>
      <p:sp>
        <p:nvSpPr>
          <p:cNvPr id="16" name="TextBox 15">
            <a:extLst>
              <a:ext uri="{FF2B5EF4-FFF2-40B4-BE49-F238E27FC236}">
                <a16:creationId xmlns:a16="http://schemas.microsoft.com/office/drawing/2014/main" id="{1CDC5D25-20C4-0D59-3D67-161D57FD6EB6}"/>
              </a:ext>
            </a:extLst>
          </p:cNvPr>
          <p:cNvSpPr txBox="1"/>
          <p:nvPr/>
        </p:nvSpPr>
        <p:spPr>
          <a:xfrm>
            <a:off x="954593" y="2074609"/>
            <a:ext cx="10721591" cy="4163447"/>
          </a:xfrm>
          <a:prstGeom prst="rect">
            <a:avLst/>
          </a:prstGeom>
          <a:noFill/>
        </p:spPr>
        <p:txBody>
          <a:bodyPr wrap="square">
            <a:spAutoFit/>
          </a:bodyPr>
          <a:lstStyle/>
          <a:p>
            <a:pPr marL="342900" indent="-342900" defTabSz="457200">
              <a:lnSpc>
                <a:spcPts val="3200"/>
              </a:lnSpc>
              <a:spcBef>
                <a:spcPts val="0"/>
              </a:spcBef>
              <a:buClr>
                <a:prstClr val="black"/>
              </a:buClr>
              <a:buSzPts val="2400"/>
              <a:buFont typeface="Arial" panose="020B0604020202020204" pitchFamily="34" charset="0"/>
              <a:buChar char="•"/>
              <a:defRPr/>
            </a:pPr>
            <a:r>
              <a:rPr lang="en-US" sz="2400" dirty="0">
                <a:solidFill>
                  <a:srgbClr val="203965"/>
                </a:solidFill>
                <a:latin typeface="Arial" panose="020B0604020202020204" pitchFamily="34" charset="0"/>
                <a:cs typeface="Arial" panose="020B0604020202020204" pitchFamily="34" charset="0"/>
              </a:rPr>
              <a:t>A  person must meet the ADA definition of disability. </a:t>
            </a:r>
          </a:p>
          <a:p>
            <a:pPr marL="342900" indent="-342900" defTabSz="457200">
              <a:lnSpc>
                <a:spcPts val="3200"/>
              </a:lnSpc>
              <a:spcBef>
                <a:spcPts val="0"/>
              </a:spcBef>
              <a:buClr>
                <a:prstClr val="black"/>
              </a:buClr>
              <a:buSzPts val="2400"/>
              <a:buFont typeface="Arial" panose="020B0604020202020204" pitchFamily="34" charset="0"/>
              <a:buChar char="•"/>
              <a:defRPr/>
            </a:pPr>
            <a:r>
              <a:rPr lang="en-US" sz="2400" dirty="0">
                <a:solidFill>
                  <a:srgbClr val="203965"/>
                </a:solidFill>
                <a:latin typeface="Arial" panose="020B0604020202020204" pitchFamily="34" charset="0"/>
                <a:cs typeface="Arial" panose="020B0604020202020204" pitchFamily="34" charset="0"/>
              </a:rPr>
              <a:t>The desire or need to nurse a baby does not meet this definition, so the ADA does not address breastfeeding in the workplace. </a:t>
            </a:r>
          </a:p>
          <a:p>
            <a:pPr marL="0" indent="0" defTabSz="457200">
              <a:lnSpc>
                <a:spcPts val="3200"/>
              </a:lnSpc>
              <a:spcBef>
                <a:spcPts val="0"/>
              </a:spcBef>
              <a:buClr>
                <a:prstClr val="black"/>
              </a:buClr>
              <a:buSzPts val="2400"/>
              <a:buNone/>
              <a:defRPr/>
            </a:pPr>
            <a:endParaRPr lang="en-US" dirty="0">
              <a:solidFill>
                <a:srgbClr val="203965"/>
              </a:solidFill>
              <a:latin typeface="Arial" panose="020B0604020202020204" pitchFamily="34" charset="0"/>
              <a:cs typeface="Arial" panose="020B0604020202020204" pitchFamily="34" charset="0"/>
            </a:endParaRPr>
          </a:p>
          <a:p>
            <a:pPr marL="0" indent="0" defTabSz="457200">
              <a:lnSpc>
                <a:spcPts val="3200"/>
              </a:lnSpc>
              <a:spcBef>
                <a:spcPts val="0"/>
              </a:spcBef>
              <a:buClr>
                <a:prstClr val="black"/>
              </a:buClr>
              <a:buSzPts val="2400"/>
              <a:buNone/>
              <a:defRPr/>
            </a:pPr>
            <a:r>
              <a:rPr lang="en-US" sz="2400" dirty="0">
                <a:solidFill>
                  <a:srgbClr val="203965"/>
                </a:solidFill>
                <a:latin typeface="Arial" panose="020B0604020202020204" pitchFamily="34" charset="0"/>
                <a:cs typeface="Arial" panose="020B0604020202020204" pitchFamily="34" charset="0"/>
              </a:rPr>
              <a:t>Logistics </a:t>
            </a:r>
          </a:p>
          <a:p>
            <a:pPr marL="0" indent="0" defTabSz="457200">
              <a:lnSpc>
                <a:spcPts val="3200"/>
              </a:lnSpc>
              <a:spcBef>
                <a:spcPts val="0"/>
              </a:spcBef>
              <a:buClr>
                <a:prstClr val="black"/>
              </a:buClr>
              <a:buSzPts val="2400"/>
              <a:buNone/>
              <a:defRPr/>
            </a:pPr>
            <a:r>
              <a:rPr lang="en-US" sz="2400" dirty="0">
                <a:solidFill>
                  <a:srgbClr val="203965"/>
                </a:solidFill>
                <a:latin typeface="Arial" panose="020B0604020202020204" pitchFamily="34" charset="0"/>
                <a:cs typeface="Arial" panose="020B0604020202020204" pitchFamily="34" charset="0"/>
              </a:rPr>
              <a:t>• When adding in ADA compliance to the lactation area, the space must be large enough to accommodate an individual who uses a mobility device; this would include space to turn around and access to an accessible sink. </a:t>
            </a:r>
          </a:p>
          <a:p>
            <a:pPr marL="0" indent="0" defTabSz="457200">
              <a:lnSpc>
                <a:spcPts val="3200"/>
              </a:lnSpc>
              <a:spcBef>
                <a:spcPts val="0"/>
              </a:spcBef>
              <a:buClr>
                <a:prstClr val="black"/>
              </a:buClr>
              <a:buSzPts val="2400"/>
              <a:buNone/>
              <a:defRPr/>
            </a:pPr>
            <a:r>
              <a:rPr lang="en-US" sz="2400" dirty="0">
                <a:solidFill>
                  <a:srgbClr val="203965"/>
                </a:solidFill>
                <a:latin typeface="Arial" panose="020B0604020202020204" pitchFamily="34" charset="0"/>
                <a:cs typeface="Arial" panose="020B0604020202020204" pitchFamily="34" charset="0"/>
              </a:rPr>
              <a:t>• Consider adding an ADA accessible lactation room sign; signage that complies with your institutional signage requirements.</a:t>
            </a:r>
            <a:endParaRPr kumimoji="0" lang="en-US" sz="2400" b="0" i="0" u="none" strike="noStrike" kern="1200" cap="none" spc="0" normalizeH="0" baseline="0" noProof="0" dirty="0">
              <a:ln>
                <a:noFill/>
              </a:ln>
              <a:solidFill>
                <a:srgbClr val="203965"/>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06523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3197" y="6165415"/>
            <a:ext cx="3565652" cy="501661"/>
            <a:chOff x="0" y="0"/>
            <a:chExt cx="1913084" cy="269157"/>
          </a:xfrm>
        </p:grpSpPr>
        <p:sp>
          <p:nvSpPr>
            <p:cNvPr id="3" name="Freeform 3"/>
            <p:cNvSpPr/>
            <p:nvPr/>
          </p:nvSpPr>
          <p:spPr>
            <a:xfrm>
              <a:off x="0" y="0"/>
              <a:ext cx="1913084" cy="269157"/>
            </a:xfrm>
            <a:custGeom>
              <a:avLst/>
              <a:gdLst/>
              <a:ahLst/>
              <a:cxnLst/>
              <a:rect l="l" t="t" r="r" b="b"/>
              <a:pathLst>
                <a:path w="1913084" h="269157">
                  <a:moveTo>
                    <a:pt x="0" y="0"/>
                  </a:moveTo>
                  <a:lnTo>
                    <a:pt x="1913084" y="0"/>
                  </a:lnTo>
                  <a:lnTo>
                    <a:pt x="1913084" y="269157"/>
                  </a:lnTo>
                  <a:lnTo>
                    <a:pt x="0" y="269157"/>
                  </a:lnTo>
                  <a:lnTo>
                    <a:pt x="0" y="0"/>
                  </a:lnTo>
                </a:path>
              </a:pathLst>
            </a:custGeom>
            <a:solidFill>
              <a:srgbClr val="FEBF0E"/>
            </a:solidFill>
          </p:spPr>
          <p:txBody>
            <a:bodyPr/>
            <a:lstStyle/>
            <a:p>
              <a:endParaRPr lang="en-US" sz="1197"/>
            </a:p>
          </p:txBody>
        </p:sp>
      </p:grpSp>
      <p:grpSp>
        <p:nvGrpSpPr>
          <p:cNvPr id="4" name="Group 4"/>
          <p:cNvGrpSpPr/>
          <p:nvPr/>
        </p:nvGrpSpPr>
        <p:grpSpPr>
          <a:xfrm>
            <a:off x="223194" y="6165415"/>
            <a:ext cx="8660568" cy="501661"/>
            <a:chOff x="0" y="0"/>
            <a:chExt cx="4646666" cy="269157"/>
          </a:xfrm>
        </p:grpSpPr>
        <p:sp>
          <p:nvSpPr>
            <p:cNvPr id="5" name="Freeform 5"/>
            <p:cNvSpPr/>
            <p:nvPr/>
          </p:nvSpPr>
          <p:spPr>
            <a:xfrm>
              <a:off x="0" y="0"/>
              <a:ext cx="4646666" cy="269157"/>
            </a:xfrm>
            <a:custGeom>
              <a:avLst/>
              <a:gdLst/>
              <a:ahLst/>
              <a:cxnLst/>
              <a:rect l="l" t="t" r="r" b="b"/>
              <a:pathLst>
                <a:path w="4646666" h="269157">
                  <a:moveTo>
                    <a:pt x="0" y="0"/>
                  </a:moveTo>
                  <a:lnTo>
                    <a:pt x="4646666" y="0"/>
                  </a:lnTo>
                  <a:lnTo>
                    <a:pt x="4646666" y="269157"/>
                  </a:lnTo>
                  <a:lnTo>
                    <a:pt x="0" y="269157"/>
                  </a:lnTo>
                  <a:lnTo>
                    <a:pt x="0" y="0"/>
                  </a:lnTo>
                </a:path>
              </a:pathLst>
            </a:custGeom>
            <a:solidFill>
              <a:srgbClr val="203965"/>
            </a:solidFill>
          </p:spPr>
          <p:txBody>
            <a:bodyPr/>
            <a:lstStyle/>
            <a:p>
              <a:endParaRPr lang="en-US" sz="1197"/>
            </a:p>
          </p:txBody>
        </p:sp>
      </p:grpSp>
      <p:grpSp>
        <p:nvGrpSpPr>
          <p:cNvPr id="6" name="Group 6"/>
          <p:cNvGrpSpPr>
            <a:grpSpLocks noChangeAspect="1"/>
          </p:cNvGrpSpPr>
          <p:nvPr/>
        </p:nvGrpSpPr>
        <p:grpSpPr>
          <a:xfrm>
            <a:off x="10680122" y="207683"/>
            <a:ext cx="1268729" cy="1268729"/>
            <a:chOff x="0" y="0"/>
            <a:chExt cx="6350000" cy="6350000"/>
          </a:xfrm>
        </p:grpSpPr>
        <p:sp>
          <p:nvSpPr>
            <p:cNvPr id="7" name="Freeform 7"/>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11205C"/>
            </a:solidFill>
            <a:ln w="12700">
              <a:solidFill>
                <a:srgbClr val="000000"/>
              </a:solidFill>
            </a:ln>
          </p:spPr>
          <p:txBody>
            <a:bodyPr/>
            <a:lstStyle/>
            <a:p>
              <a:endParaRPr lang="en-US" sz="1197"/>
            </a:p>
          </p:txBody>
        </p:sp>
        <p:sp>
          <p:nvSpPr>
            <p:cNvPr id="8" name="Freeform 8"/>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sz="1197"/>
            </a:p>
          </p:txBody>
        </p:sp>
      </p:grpSp>
      <p:sp>
        <p:nvSpPr>
          <p:cNvPr id="9" name="Freeform 9"/>
          <p:cNvSpPr/>
          <p:nvPr/>
        </p:nvSpPr>
        <p:spPr>
          <a:xfrm>
            <a:off x="11090422" y="274799"/>
            <a:ext cx="448126" cy="1134496"/>
          </a:xfrm>
          <a:custGeom>
            <a:avLst/>
            <a:gdLst/>
            <a:ahLst/>
            <a:cxnLst/>
            <a:rect l="l" t="t" r="r" b="b"/>
            <a:pathLst>
              <a:path w="673856" h="1705965">
                <a:moveTo>
                  <a:pt x="0" y="0"/>
                </a:moveTo>
                <a:lnTo>
                  <a:pt x="673856" y="0"/>
                </a:lnTo>
                <a:lnTo>
                  <a:pt x="673856" y="1705965"/>
                </a:lnTo>
                <a:lnTo>
                  <a:pt x="0" y="1705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197"/>
          </a:p>
        </p:txBody>
      </p:sp>
      <p:sp>
        <p:nvSpPr>
          <p:cNvPr id="11" name="TextBox 10">
            <a:extLst>
              <a:ext uri="{FF2B5EF4-FFF2-40B4-BE49-F238E27FC236}">
                <a16:creationId xmlns:a16="http://schemas.microsoft.com/office/drawing/2014/main" id="{0EE1A14E-50AC-D7B6-E0F9-E75571373B9B}"/>
              </a:ext>
            </a:extLst>
          </p:cNvPr>
          <p:cNvSpPr txBox="1"/>
          <p:nvPr/>
        </p:nvSpPr>
        <p:spPr>
          <a:xfrm>
            <a:off x="767939" y="232550"/>
            <a:ext cx="10656121" cy="2862322"/>
          </a:xfrm>
          <a:prstGeom prst="rect">
            <a:avLst/>
          </a:prstGeom>
          <a:noFill/>
        </p:spPr>
        <p:txBody>
          <a:bodyPr wrap="square">
            <a:spAutoFit/>
          </a:bodyPr>
          <a:lstStyle/>
          <a:p>
            <a:r>
              <a:rPr lang="en-US" sz="6000" dirty="0">
                <a:solidFill>
                  <a:srgbClr val="203965"/>
                </a:solidFill>
                <a:latin typeface="Arial" panose="020B0604020202020204" pitchFamily="34" charset="0"/>
                <a:cs typeface="Arial" panose="020B0604020202020204" pitchFamily="34" charset="0"/>
              </a:rPr>
              <a:t>America with Disability Act Amendments (ADAAA) – Temporary Medical Conditions </a:t>
            </a:r>
          </a:p>
        </p:txBody>
      </p:sp>
      <p:sp>
        <p:nvSpPr>
          <p:cNvPr id="12" name="AutoShape 4">
            <a:extLst>
              <a:ext uri="{FF2B5EF4-FFF2-40B4-BE49-F238E27FC236}">
                <a16:creationId xmlns:a16="http://schemas.microsoft.com/office/drawing/2014/main" id="{D9295D40-8ADC-782E-622B-2058B359EA11}"/>
              </a:ext>
            </a:extLst>
          </p:cNvPr>
          <p:cNvSpPr/>
          <p:nvPr/>
        </p:nvSpPr>
        <p:spPr>
          <a:xfrm>
            <a:off x="884254" y="3042527"/>
            <a:ext cx="874207" cy="0"/>
          </a:xfrm>
          <a:prstGeom prst="line">
            <a:avLst/>
          </a:prstGeom>
          <a:ln w="38100" cap="flat">
            <a:solidFill>
              <a:srgbClr val="FEBF0E"/>
            </a:solidFill>
            <a:prstDash val="solid"/>
            <a:headEnd type="none" w="sm" len="sm"/>
            <a:tailEnd type="none" w="sm" len="sm"/>
          </a:ln>
        </p:spPr>
        <p:txBody>
          <a:bodyPr/>
          <a:lstStyle/>
          <a:p>
            <a:endParaRPr lang="en-US" sz="1197" dirty="0"/>
          </a:p>
        </p:txBody>
      </p:sp>
      <p:sp>
        <p:nvSpPr>
          <p:cNvPr id="14" name="TextBox 13">
            <a:extLst>
              <a:ext uri="{FF2B5EF4-FFF2-40B4-BE49-F238E27FC236}">
                <a16:creationId xmlns:a16="http://schemas.microsoft.com/office/drawing/2014/main" id="{A31554F4-55E8-21B8-69E0-B024F837ECC8}"/>
              </a:ext>
            </a:extLst>
          </p:cNvPr>
          <p:cNvSpPr txBox="1"/>
          <p:nvPr/>
        </p:nvSpPr>
        <p:spPr>
          <a:xfrm>
            <a:off x="767939" y="3049956"/>
            <a:ext cx="6079247" cy="706347"/>
          </a:xfrm>
          <a:prstGeom prst="rect">
            <a:avLst/>
          </a:prstGeom>
          <a:noFill/>
        </p:spPr>
        <p:txBody>
          <a:bodyPr wrap="square">
            <a:spAutoFit/>
          </a:bodyPr>
          <a:lstStyle/>
          <a:p>
            <a:r>
              <a:rPr lang="en-US" sz="3990" dirty="0">
                <a:solidFill>
                  <a:srgbClr val="203965"/>
                </a:solidFill>
                <a:latin typeface="Arial" panose="020B0604020202020204" pitchFamily="34" charset="0"/>
                <a:cs typeface="Arial" panose="020B0604020202020204" pitchFamily="34" charset="0"/>
              </a:rPr>
              <a:t>Pregnancy 	</a:t>
            </a:r>
          </a:p>
        </p:txBody>
      </p:sp>
      <p:sp>
        <p:nvSpPr>
          <p:cNvPr id="16" name="TextBox 15">
            <a:extLst>
              <a:ext uri="{FF2B5EF4-FFF2-40B4-BE49-F238E27FC236}">
                <a16:creationId xmlns:a16="http://schemas.microsoft.com/office/drawing/2014/main" id="{1CDC5D25-20C4-0D59-3D67-161D57FD6EB6}"/>
              </a:ext>
            </a:extLst>
          </p:cNvPr>
          <p:cNvSpPr txBox="1"/>
          <p:nvPr/>
        </p:nvSpPr>
        <p:spPr>
          <a:xfrm>
            <a:off x="884254" y="3977764"/>
            <a:ext cx="10721591" cy="1569660"/>
          </a:xfrm>
          <a:prstGeom prst="rect">
            <a:avLst/>
          </a:prstGeom>
          <a:noFill/>
        </p:spPr>
        <p:txBody>
          <a:bodyPr wrap="square">
            <a:spAutoFit/>
          </a:bodyPr>
          <a:lstStyle/>
          <a:p>
            <a:pPr defTabSz="457200">
              <a:spcBef>
                <a:spcPts val="0"/>
              </a:spcBef>
              <a:buClr>
                <a:prstClr val="black"/>
              </a:buClr>
              <a:buSzPts val="2400"/>
              <a:defRPr/>
            </a:pPr>
            <a:r>
              <a:rPr lang="en-US" sz="2400" dirty="0">
                <a:solidFill>
                  <a:srgbClr val="203965"/>
                </a:solidFill>
                <a:latin typeface="Arial" panose="020B0604020202020204" pitchFamily="34" charset="0"/>
                <a:cs typeface="Arial" panose="020B0604020202020204" pitchFamily="34" charset="0"/>
              </a:rPr>
              <a:t>An individual can meet the definition of having a Disability for a temporary medical condition and, thus, be entitled to accommodations as long as the individual meets the definition of Disability. </a:t>
            </a:r>
          </a:p>
          <a:p>
            <a:pPr defTabSz="457200">
              <a:spcBef>
                <a:spcPts val="0"/>
              </a:spcBef>
              <a:buClr>
                <a:prstClr val="black"/>
              </a:buClr>
              <a:buSzPts val="2400"/>
              <a:defRPr/>
            </a:pPr>
            <a:endParaRPr lang="en-US" sz="2400" dirty="0">
              <a:solidFill>
                <a:srgbClr val="20396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8686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3197" y="6165415"/>
            <a:ext cx="3565652" cy="501661"/>
            <a:chOff x="0" y="0"/>
            <a:chExt cx="1913084" cy="269157"/>
          </a:xfrm>
        </p:grpSpPr>
        <p:sp>
          <p:nvSpPr>
            <p:cNvPr id="3" name="Freeform 3"/>
            <p:cNvSpPr/>
            <p:nvPr/>
          </p:nvSpPr>
          <p:spPr>
            <a:xfrm>
              <a:off x="0" y="0"/>
              <a:ext cx="1913084" cy="269157"/>
            </a:xfrm>
            <a:custGeom>
              <a:avLst/>
              <a:gdLst/>
              <a:ahLst/>
              <a:cxnLst/>
              <a:rect l="l" t="t" r="r" b="b"/>
              <a:pathLst>
                <a:path w="1913084" h="269157">
                  <a:moveTo>
                    <a:pt x="0" y="0"/>
                  </a:moveTo>
                  <a:lnTo>
                    <a:pt x="1913084" y="0"/>
                  </a:lnTo>
                  <a:lnTo>
                    <a:pt x="1913084" y="269157"/>
                  </a:lnTo>
                  <a:lnTo>
                    <a:pt x="0" y="269157"/>
                  </a:lnTo>
                  <a:lnTo>
                    <a:pt x="0" y="0"/>
                  </a:lnTo>
                </a:path>
              </a:pathLst>
            </a:custGeom>
            <a:solidFill>
              <a:srgbClr val="FEBF0E"/>
            </a:solidFill>
          </p:spPr>
          <p:txBody>
            <a:bodyPr/>
            <a:lstStyle/>
            <a:p>
              <a:endParaRPr lang="en-US" sz="1197"/>
            </a:p>
          </p:txBody>
        </p:sp>
      </p:grpSp>
      <p:grpSp>
        <p:nvGrpSpPr>
          <p:cNvPr id="4" name="Group 4"/>
          <p:cNvGrpSpPr/>
          <p:nvPr/>
        </p:nvGrpSpPr>
        <p:grpSpPr>
          <a:xfrm>
            <a:off x="223194" y="6165415"/>
            <a:ext cx="8660568" cy="501661"/>
            <a:chOff x="0" y="0"/>
            <a:chExt cx="4646666" cy="269157"/>
          </a:xfrm>
        </p:grpSpPr>
        <p:sp>
          <p:nvSpPr>
            <p:cNvPr id="5" name="Freeform 5"/>
            <p:cNvSpPr/>
            <p:nvPr/>
          </p:nvSpPr>
          <p:spPr>
            <a:xfrm>
              <a:off x="0" y="0"/>
              <a:ext cx="4646666" cy="269157"/>
            </a:xfrm>
            <a:custGeom>
              <a:avLst/>
              <a:gdLst/>
              <a:ahLst/>
              <a:cxnLst/>
              <a:rect l="l" t="t" r="r" b="b"/>
              <a:pathLst>
                <a:path w="4646666" h="269157">
                  <a:moveTo>
                    <a:pt x="0" y="0"/>
                  </a:moveTo>
                  <a:lnTo>
                    <a:pt x="4646666" y="0"/>
                  </a:lnTo>
                  <a:lnTo>
                    <a:pt x="4646666" y="269157"/>
                  </a:lnTo>
                  <a:lnTo>
                    <a:pt x="0" y="269157"/>
                  </a:lnTo>
                  <a:lnTo>
                    <a:pt x="0" y="0"/>
                  </a:lnTo>
                </a:path>
              </a:pathLst>
            </a:custGeom>
            <a:solidFill>
              <a:srgbClr val="203965"/>
            </a:solidFill>
          </p:spPr>
          <p:txBody>
            <a:bodyPr/>
            <a:lstStyle/>
            <a:p>
              <a:endParaRPr lang="en-US" sz="1197"/>
            </a:p>
          </p:txBody>
        </p:sp>
      </p:grpSp>
      <p:grpSp>
        <p:nvGrpSpPr>
          <p:cNvPr id="6" name="Group 6"/>
          <p:cNvGrpSpPr>
            <a:grpSpLocks noChangeAspect="1"/>
          </p:cNvGrpSpPr>
          <p:nvPr/>
        </p:nvGrpSpPr>
        <p:grpSpPr>
          <a:xfrm>
            <a:off x="10680122" y="207683"/>
            <a:ext cx="1268729" cy="1268729"/>
            <a:chOff x="0" y="0"/>
            <a:chExt cx="6350000" cy="6350000"/>
          </a:xfrm>
        </p:grpSpPr>
        <p:sp>
          <p:nvSpPr>
            <p:cNvPr id="7" name="Freeform 7"/>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11205C"/>
            </a:solidFill>
            <a:ln w="12700">
              <a:solidFill>
                <a:srgbClr val="000000"/>
              </a:solidFill>
            </a:ln>
          </p:spPr>
          <p:txBody>
            <a:bodyPr/>
            <a:lstStyle/>
            <a:p>
              <a:endParaRPr lang="en-US" sz="1197"/>
            </a:p>
          </p:txBody>
        </p:sp>
        <p:sp>
          <p:nvSpPr>
            <p:cNvPr id="8" name="Freeform 8"/>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sz="1197"/>
            </a:p>
          </p:txBody>
        </p:sp>
      </p:grpSp>
      <p:sp>
        <p:nvSpPr>
          <p:cNvPr id="9" name="Freeform 9"/>
          <p:cNvSpPr/>
          <p:nvPr/>
        </p:nvSpPr>
        <p:spPr>
          <a:xfrm>
            <a:off x="11090422" y="274799"/>
            <a:ext cx="448126" cy="1134496"/>
          </a:xfrm>
          <a:custGeom>
            <a:avLst/>
            <a:gdLst/>
            <a:ahLst/>
            <a:cxnLst/>
            <a:rect l="l" t="t" r="r" b="b"/>
            <a:pathLst>
              <a:path w="673856" h="1705965">
                <a:moveTo>
                  <a:pt x="0" y="0"/>
                </a:moveTo>
                <a:lnTo>
                  <a:pt x="673856" y="0"/>
                </a:lnTo>
                <a:lnTo>
                  <a:pt x="673856" y="1705965"/>
                </a:lnTo>
                <a:lnTo>
                  <a:pt x="0" y="1705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197"/>
          </a:p>
        </p:txBody>
      </p:sp>
      <p:sp>
        <p:nvSpPr>
          <p:cNvPr id="11" name="TextBox 10">
            <a:extLst>
              <a:ext uri="{FF2B5EF4-FFF2-40B4-BE49-F238E27FC236}">
                <a16:creationId xmlns:a16="http://schemas.microsoft.com/office/drawing/2014/main" id="{0EE1A14E-50AC-D7B6-E0F9-E75571373B9B}"/>
              </a:ext>
            </a:extLst>
          </p:cNvPr>
          <p:cNvSpPr txBox="1"/>
          <p:nvPr/>
        </p:nvSpPr>
        <p:spPr>
          <a:xfrm>
            <a:off x="767939" y="151428"/>
            <a:ext cx="10656121" cy="1938992"/>
          </a:xfrm>
          <a:prstGeom prst="rect">
            <a:avLst/>
          </a:prstGeom>
          <a:noFill/>
        </p:spPr>
        <p:txBody>
          <a:bodyPr wrap="square">
            <a:spAutoFit/>
          </a:bodyPr>
          <a:lstStyle/>
          <a:p>
            <a:r>
              <a:rPr lang="en-US" sz="6000" dirty="0">
                <a:solidFill>
                  <a:srgbClr val="203965"/>
                </a:solidFill>
                <a:latin typeface="Arial" panose="020B0604020202020204" pitchFamily="34" charset="0"/>
                <a:cs typeface="Arial" panose="020B0604020202020204" pitchFamily="34" charset="0"/>
              </a:rPr>
              <a:t>(ADAAA) – Temporary </a:t>
            </a:r>
          </a:p>
          <a:p>
            <a:r>
              <a:rPr lang="en-US" sz="6000" dirty="0">
                <a:solidFill>
                  <a:srgbClr val="203965"/>
                </a:solidFill>
                <a:latin typeface="Arial" panose="020B0604020202020204" pitchFamily="34" charset="0"/>
                <a:cs typeface="Arial" panose="020B0604020202020204" pitchFamily="34" charset="0"/>
              </a:rPr>
              <a:t>Medical Conditions </a:t>
            </a:r>
          </a:p>
        </p:txBody>
      </p:sp>
      <p:sp>
        <p:nvSpPr>
          <p:cNvPr id="12" name="AutoShape 4">
            <a:extLst>
              <a:ext uri="{FF2B5EF4-FFF2-40B4-BE49-F238E27FC236}">
                <a16:creationId xmlns:a16="http://schemas.microsoft.com/office/drawing/2014/main" id="{D9295D40-8ADC-782E-622B-2058B359EA11}"/>
              </a:ext>
            </a:extLst>
          </p:cNvPr>
          <p:cNvSpPr/>
          <p:nvPr/>
        </p:nvSpPr>
        <p:spPr>
          <a:xfrm>
            <a:off x="954593" y="2090420"/>
            <a:ext cx="794036" cy="0"/>
          </a:xfrm>
          <a:prstGeom prst="line">
            <a:avLst/>
          </a:prstGeom>
          <a:ln w="38100" cap="flat">
            <a:solidFill>
              <a:srgbClr val="FEBF0E"/>
            </a:solidFill>
            <a:prstDash val="solid"/>
            <a:headEnd type="none" w="sm" len="sm"/>
            <a:tailEnd type="none" w="sm" len="sm"/>
          </a:ln>
        </p:spPr>
        <p:txBody>
          <a:bodyPr/>
          <a:lstStyle/>
          <a:p>
            <a:endParaRPr lang="en-US" sz="1197" dirty="0"/>
          </a:p>
        </p:txBody>
      </p:sp>
      <p:sp>
        <p:nvSpPr>
          <p:cNvPr id="14" name="TextBox 13">
            <a:extLst>
              <a:ext uri="{FF2B5EF4-FFF2-40B4-BE49-F238E27FC236}">
                <a16:creationId xmlns:a16="http://schemas.microsoft.com/office/drawing/2014/main" id="{A31554F4-55E8-21B8-69E0-B024F837ECC8}"/>
              </a:ext>
            </a:extLst>
          </p:cNvPr>
          <p:cNvSpPr txBox="1"/>
          <p:nvPr/>
        </p:nvSpPr>
        <p:spPr>
          <a:xfrm>
            <a:off x="848541" y="2065570"/>
            <a:ext cx="6079247" cy="706347"/>
          </a:xfrm>
          <a:prstGeom prst="rect">
            <a:avLst/>
          </a:prstGeom>
          <a:noFill/>
        </p:spPr>
        <p:txBody>
          <a:bodyPr wrap="square">
            <a:spAutoFit/>
          </a:bodyPr>
          <a:lstStyle/>
          <a:p>
            <a:r>
              <a:rPr lang="en-US" sz="4000" dirty="0">
                <a:solidFill>
                  <a:srgbClr val="203965"/>
                </a:solidFill>
                <a:latin typeface="Arial" panose="020B0604020202020204" pitchFamily="34" charset="0"/>
                <a:cs typeface="Arial" panose="020B0604020202020204" pitchFamily="34" charset="0"/>
              </a:rPr>
              <a:t>Pregnancy 	</a:t>
            </a:r>
          </a:p>
        </p:txBody>
      </p:sp>
      <p:sp>
        <p:nvSpPr>
          <p:cNvPr id="16" name="TextBox 15">
            <a:extLst>
              <a:ext uri="{FF2B5EF4-FFF2-40B4-BE49-F238E27FC236}">
                <a16:creationId xmlns:a16="http://schemas.microsoft.com/office/drawing/2014/main" id="{1CDC5D25-20C4-0D59-3D67-161D57FD6EB6}"/>
              </a:ext>
            </a:extLst>
          </p:cNvPr>
          <p:cNvSpPr txBox="1"/>
          <p:nvPr/>
        </p:nvSpPr>
        <p:spPr>
          <a:xfrm>
            <a:off x="954593" y="2771917"/>
            <a:ext cx="10721591" cy="3416320"/>
          </a:xfrm>
          <a:prstGeom prst="rect">
            <a:avLst/>
          </a:prstGeom>
          <a:noFill/>
        </p:spPr>
        <p:txBody>
          <a:bodyPr wrap="square">
            <a:spAutoFit/>
          </a:bodyPr>
          <a:lstStyle/>
          <a:p>
            <a:pPr defTabSz="457200">
              <a:spcBef>
                <a:spcPts val="0"/>
              </a:spcBef>
              <a:buClr>
                <a:prstClr val="black"/>
              </a:buClr>
              <a:buSzPts val="2400"/>
              <a:defRPr/>
            </a:pPr>
            <a:r>
              <a:rPr lang="en-US" sz="2400" dirty="0">
                <a:solidFill>
                  <a:srgbClr val="203965"/>
                </a:solidFill>
                <a:latin typeface="Arial" panose="020B0604020202020204" pitchFamily="34" charset="0"/>
                <a:cs typeface="Arial" panose="020B0604020202020204" pitchFamily="34" charset="0"/>
              </a:rPr>
              <a:t>Impact:</a:t>
            </a:r>
          </a:p>
          <a:p>
            <a:pPr marL="342900" indent="-342900" defTabSz="457200">
              <a:spcBef>
                <a:spcPts val="0"/>
              </a:spcBef>
              <a:buClr>
                <a:prstClr val="black"/>
              </a:buClr>
              <a:buSzPts val="2400"/>
              <a:buFont typeface="Arial" panose="020B0604020202020204" pitchFamily="34" charset="0"/>
              <a:buChar char="•"/>
              <a:defRPr/>
            </a:pPr>
            <a:r>
              <a:rPr lang="en-US" sz="2400" dirty="0">
                <a:solidFill>
                  <a:srgbClr val="203965"/>
                </a:solidFill>
                <a:latin typeface="Arial" panose="020B0604020202020204" pitchFamily="34" charset="0"/>
                <a:cs typeface="Arial" panose="020B0604020202020204" pitchFamily="34" charset="0"/>
              </a:rPr>
              <a:t>Institution must accommodate any lactation-related impairments, such as serious infections, as the institution would accommodate other medical conditions. </a:t>
            </a:r>
          </a:p>
          <a:p>
            <a:pPr defTabSz="457200">
              <a:spcBef>
                <a:spcPts val="0"/>
              </a:spcBef>
              <a:buClr>
                <a:prstClr val="black"/>
              </a:buClr>
              <a:buSzPts val="2400"/>
              <a:defRPr/>
            </a:pPr>
            <a:r>
              <a:rPr lang="en-US" sz="2400" dirty="0">
                <a:solidFill>
                  <a:srgbClr val="203965"/>
                </a:solidFill>
                <a:latin typeface="Arial" panose="020B0604020202020204" pitchFamily="34" charset="0"/>
                <a:cs typeface="Arial" panose="020B0604020202020204" pitchFamily="34" charset="0"/>
              </a:rPr>
              <a:t>Example</a:t>
            </a:r>
          </a:p>
          <a:p>
            <a:pPr marL="342900" indent="-342900" defTabSz="457200">
              <a:spcBef>
                <a:spcPts val="0"/>
              </a:spcBef>
              <a:buClr>
                <a:prstClr val="black"/>
              </a:buClr>
              <a:buSzPts val="2400"/>
              <a:buFont typeface="Arial" panose="020B0604020202020204" pitchFamily="34" charset="0"/>
              <a:buChar char="•"/>
              <a:defRPr/>
            </a:pPr>
            <a:r>
              <a:rPr lang="en-US" sz="2400" dirty="0">
                <a:solidFill>
                  <a:srgbClr val="203965"/>
                </a:solidFill>
                <a:latin typeface="Arial" panose="020B0604020202020204" pitchFamily="34" charset="0"/>
                <a:cs typeface="Arial" panose="020B0604020202020204" pitchFamily="34" charset="0"/>
              </a:rPr>
              <a:t>if other students are given access to private space, refrigerators, or electrical outlets to address non-pregnancy/childbirth-related medical conditions, the institution would provide the same services to address lactation-related needs. </a:t>
            </a:r>
            <a:endParaRPr kumimoji="0" lang="en-US" sz="2400" b="0" i="0" u="none" strike="noStrike" kern="1200" cap="none" spc="0" normalizeH="0" baseline="0" noProof="0" dirty="0">
              <a:ln>
                <a:noFill/>
              </a:ln>
              <a:solidFill>
                <a:srgbClr val="203965"/>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97568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3197" y="6165415"/>
            <a:ext cx="3565652" cy="501661"/>
            <a:chOff x="0" y="0"/>
            <a:chExt cx="1913084" cy="269157"/>
          </a:xfrm>
        </p:grpSpPr>
        <p:sp>
          <p:nvSpPr>
            <p:cNvPr id="3" name="Freeform 3"/>
            <p:cNvSpPr/>
            <p:nvPr/>
          </p:nvSpPr>
          <p:spPr>
            <a:xfrm>
              <a:off x="0" y="0"/>
              <a:ext cx="1913084" cy="269157"/>
            </a:xfrm>
            <a:custGeom>
              <a:avLst/>
              <a:gdLst/>
              <a:ahLst/>
              <a:cxnLst/>
              <a:rect l="l" t="t" r="r" b="b"/>
              <a:pathLst>
                <a:path w="1913084" h="269157">
                  <a:moveTo>
                    <a:pt x="0" y="0"/>
                  </a:moveTo>
                  <a:lnTo>
                    <a:pt x="1913084" y="0"/>
                  </a:lnTo>
                  <a:lnTo>
                    <a:pt x="1913084" y="269157"/>
                  </a:lnTo>
                  <a:lnTo>
                    <a:pt x="0" y="269157"/>
                  </a:lnTo>
                  <a:lnTo>
                    <a:pt x="0" y="0"/>
                  </a:lnTo>
                </a:path>
              </a:pathLst>
            </a:custGeom>
            <a:solidFill>
              <a:srgbClr val="FEBF0E"/>
            </a:solidFill>
          </p:spPr>
          <p:txBody>
            <a:bodyPr/>
            <a:lstStyle/>
            <a:p>
              <a:endParaRPr lang="en-US" sz="1197"/>
            </a:p>
          </p:txBody>
        </p:sp>
      </p:grpSp>
      <p:grpSp>
        <p:nvGrpSpPr>
          <p:cNvPr id="4" name="Group 4"/>
          <p:cNvGrpSpPr/>
          <p:nvPr/>
        </p:nvGrpSpPr>
        <p:grpSpPr>
          <a:xfrm>
            <a:off x="223194" y="6165415"/>
            <a:ext cx="8660568" cy="501661"/>
            <a:chOff x="0" y="0"/>
            <a:chExt cx="4646666" cy="269157"/>
          </a:xfrm>
        </p:grpSpPr>
        <p:sp>
          <p:nvSpPr>
            <p:cNvPr id="5" name="Freeform 5"/>
            <p:cNvSpPr/>
            <p:nvPr/>
          </p:nvSpPr>
          <p:spPr>
            <a:xfrm>
              <a:off x="0" y="0"/>
              <a:ext cx="4646666" cy="269157"/>
            </a:xfrm>
            <a:custGeom>
              <a:avLst/>
              <a:gdLst/>
              <a:ahLst/>
              <a:cxnLst/>
              <a:rect l="l" t="t" r="r" b="b"/>
              <a:pathLst>
                <a:path w="4646666" h="269157">
                  <a:moveTo>
                    <a:pt x="0" y="0"/>
                  </a:moveTo>
                  <a:lnTo>
                    <a:pt x="4646666" y="0"/>
                  </a:lnTo>
                  <a:lnTo>
                    <a:pt x="4646666" y="269157"/>
                  </a:lnTo>
                  <a:lnTo>
                    <a:pt x="0" y="269157"/>
                  </a:lnTo>
                  <a:lnTo>
                    <a:pt x="0" y="0"/>
                  </a:lnTo>
                </a:path>
              </a:pathLst>
            </a:custGeom>
            <a:solidFill>
              <a:srgbClr val="203965"/>
            </a:solidFill>
          </p:spPr>
          <p:txBody>
            <a:bodyPr/>
            <a:lstStyle/>
            <a:p>
              <a:endParaRPr lang="en-US" sz="1197"/>
            </a:p>
          </p:txBody>
        </p:sp>
      </p:grpSp>
      <p:grpSp>
        <p:nvGrpSpPr>
          <p:cNvPr id="6" name="Group 6"/>
          <p:cNvGrpSpPr>
            <a:grpSpLocks noChangeAspect="1"/>
          </p:cNvGrpSpPr>
          <p:nvPr/>
        </p:nvGrpSpPr>
        <p:grpSpPr>
          <a:xfrm>
            <a:off x="10680122" y="207683"/>
            <a:ext cx="1268729" cy="1268729"/>
            <a:chOff x="0" y="0"/>
            <a:chExt cx="6350000" cy="6350000"/>
          </a:xfrm>
        </p:grpSpPr>
        <p:sp>
          <p:nvSpPr>
            <p:cNvPr id="7" name="Freeform 7"/>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11205C"/>
            </a:solidFill>
            <a:ln w="12700">
              <a:solidFill>
                <a:srgbClr val="000000"/>
              </a:solidFill>
            </a:ln>
          </p:spPr>
          <p:txBody>
            <a:bodyPr/>
            <a:lstStyle/>
            <a:p>
              <a:endParaRPr lang="en-US" sz="1197"/>
            </a:p>
          </p:txBody>
        </p:sp>
        <p:sp>
          <p:nvSpPr>
            <p:cNvPr id="8" name="Freeform 8"/>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sz="1197"/>
            </a:p>
          </p:txBody>
        </p:sp>
      </p:grpSp>
      <p:sp>
        <p:nvSpPr>
          <p:cNvPr id="9" name="Freeform 9"/>
          <p:cNvSpPr/>
          <p:nvPr/>
        </p:nvSpPr>
        <p:spPr>
          <a:xfrm>
            <a:off x="11090422" y="274799"/>
            <a:ext cx="448126" cy="1134496"/>
          </a:xfrm>
          <a:custGeom>
            <a:avLst/>
            <a:gdLst/>
            <a:ahLst/>
            <a:cxnLst/>
            <a:rect l="l" t="t" r="r" b="b"/>
            <a:pathLst>
              <a:path w="673856" h="1705965">
                <a:moveTo>
                  <a:pt x="0" y="0"/>
                </a:moveTo>
                <a:lnTo>
                  <a:pt x="673856" y="0"/>
                </a:lnTo>
                <a:lnTo>
                  <a:pt x="673856" y="1705965"/>
                </a:lnTo>
                <a:lnTo>
                  <a:pt x="0" y="1705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197"/>
          </a:p>
        </p:txBody>
      </p:sp>
      <p:sp>
        <p:nvSpPr>
          <p:cNvPr id="11" name="TextBox 10">
            <a:extLst>
              <a:ext uri="{FF2B5EF4-FFF2-40B4-BE49-F238E27FC236}">
                <a16:creationId xmlns:a16="http://schemas.microsoft.com/office/drawing/2014/main" id="{0EE1A14E-50AC-D7B6-E0F9-E75571373B9B}"/>
              </a:ext>
            </a:extLst>
          </p:cNvPr>
          <p:cNvSpPr txBox="1"/>
          <p:nvPr/>
        </p:nvSpPr>
        <p:spPr>
          <a:xfrm>
            <a:off x="1020063" y="204466"/>
            <a:ext cx="8294759" cy="1015663"/>
          </a:xfrm>
          <a:prstGeom prst="rect">
            <a:avLst/>
          </a:prstGeom>
          <a:noFill/>
        </p:spPr>
        <p:txBody>
          <a:bodyPr wrap="square">
            <a:spAutoFit/>
          </a:bodyPr>
          <a:lstStyle/>
          <a:p>
            <a:r>
              <a:rPr lang="nl-NL" sz="6000" dirty="0">
                <a:solidFill>
                  <a:srgbClr val="203965"/>
                </a:solidFill>
                <a:latin typeface="Arial" panose="020B0604020202020204" pitchFamily="34" charset="0"/>
                <a:cs typeface="Arial" panose="020B0604020202020204" pitchFamily="34" charset="0"/>
              </a:rPr>
              <a:t>GA Code § 34-1-6(b)(1) </a:t>
            </a:r>
            <a:endParaRPr lang="en-US" sz="6000" dirty="0">
              <a:solidFill>
                <a:srgbClr val="203965"/>
              </a:solidFill>
              <a:latin typeface="Arial" panose="020B0604020202020204" pitchFamily="34" charset="0"/>
              <a:cs typeface="Arial" panose="020B0604020202020204" pitchFamily="34" charset="0"/>
            </a:endParaRPr>
          </a:p>
        </p:txBody>
      </p:sp>
      <p:sp>
        <p:nvSpPr>
          <p:cNvPr id="12" name="AutoShape 4">
            <a:extLst>
              <a:ext uri="{FF2B5EF4-FFF2-40B4-BE49-F238E27FC236}">
                <a16:creationId xmlns:a16="http://schemas.microsoft.com/office/drawing/2014/main" id="{D9295D40-8ADC-782E-622B-2058B359EA11}"/>
              </a:ext>
            </a:extLst>
          </p:cNvPr>
          <p:cNvSpPr/>
          <p:nvPr/>
        </p:nvSpPr>
        <p:spPr>
          <a:xfrm>
            <a:off x="1175816" y="1189978"/>
            <a:ext cx="834071" cy="0"/>
          </a:xfrm>
          <a:prstGeom prst="line">
            <a:avLst/>
          </a:prstGeom>
          <a:ln w="38100" cap="flat">
            <a:solidFill>
              <a:srgbClr val="FEBF0E"/>
            </a:solidFill>
            <a:prstDash val="solid"/>
            <a:headEnd type="none" w="sm" len="sm"/>
            <a:tailEnd type="none" w="sm" len="sm"/>
          </a:ln>
        </p:spPr>
        <p:txBody>
          <a:bodyPr/>
          <a:lstStyle/>
          <a:p>
            <a:endParaRPr lang="en-US" sz="1197" dirty="0"/>
          </a:p>
        </p:txBody>
      </p:sp>
      <p:sp>
        <p:nvSpPr>
          <p:cNvPr id="14" name="TextBox 13">
            <a:extLst>
              <a:ext uri="{FF2B5EF4-FFF2-40B4-BE49-F238E27FC236}">
                <a16:creationId xmlns:a16="http://schemas.microsoft.com/office/drawing/2014/main" id="{A31554F4-55E8-21B8-69E0-B024F837ECC8}"/>
              </a:ext>
            </a:extLst>
          </p:cNvPr>
          <p:cNvSpPr txBox="1"/>
          <p:nvPr/>
        </p:nvSpPr>
        <p:spPr>
          <a:xfrm>
            <a:off x="1020063" y="1189978"/>
            <a:ext cx="6079247" cy="706347"/>
          </a:xfrm>
          <a:prstGeom prst="rect">
            <a:avLst/>
          </a:prstGeom>
          <a:noFill/>
        </p:spPr>
        <p:txBody>
          <a:bodyPr wrap="square">
            <a:spAutoFit/>
          </a:bodyPr>
          <a:lstStyle/>
          <a:p>
            <a:r>
              <a:rPr lang="en-US" sz="3990" dirty="0">
                <a:solidFill>
                  <a:srgbClr val="203965"/>
                </a:solidFill>
                <a:latin typeface="Arial" panose="020B0604020202020204" pitchFamily="34" charset="0"/>
                <a:cs typeface="Arial" panose="020B0604020202020204" pitchFamily="34" charset="0"/>
              </a:rPr>
              <a:t>Pregnancy 	</a:t>
            </a:r>
          </a:p>
        </p:txBody>
      </p:sp>
      <p:sp>
        <p:nvSpPr>
          <p:cNvPr id="16" name="TextBox 15">
            <a:extLst>
              <a:ext uri="{FF2B5EF4-FFF2-40B4-BE49-F238E27FC236}">
                <a16:creationId xmlns:a16="http://schemas.microsoft.com/office/drawing/2014/main" id="{1CDC5D25-20C4-0D59-3D67-161D57FD6EB6}"/>
              </a:ext>
            </a:extLst>
          </p:cNvPr>
          <p:cNvSpPr txBox="1"/>
          <p:nvPr/>
        </p:nvSpPr>
        <p:spPr>
          <a:xfrm>
            <a:off x="1020063" y="2851417"/>
            <a:ext cx="10721591" cy="1938992"/>
          </a:xfrm>
          <a:prstGeom prst="rect">
            <a:avLst/>
          </a:prstGeom>
          <a:noFill/>
        </p:spPr>
        <p:txBody>
          <a:bodyPr wrap="square">
            <a:spAutoFit/>
          </a:bodyPr>
          <a:lstStyle/>
          <a:p>
            <a:pPr marL="342900" indent="-342900" defTabSz="457200">
              <a:spcBef>
                <a:spcPts val="0"/>
              </a:spcBef>
              <a:buClr>
                <a:prstClr val="black"/>
              </a:buClr>
              <a:buSzPts val="2400"/>
              <a:buFont typeface="Arial" panose="020B0604020202020204" pitchFamily="34" charset="0"/>
              <a:buChar char="•"/>
              <a:defRPr/>
            </a:pPr>
            <a:r>
              <a:rPr lang="en-US" sz="2400" dirty="0">
                <a:solidFill>
                  <a:srgbClr val="203965"/>
                </a:solidFill>
                <a:latin typeface="Arial" panose="020B0604020202020204" pitchFamily="34" charset="0"/>
                <a:cs typeface="Arial" panose="020B0604020202020204" pitchFamily="34" charset="0"/>
              </a:rPr>
              <a:t>Applies to any employer who employs one or more employees. </a:t>
            </a:r>
          </a:p>
          <a:p>
            <a:pPr marL="342900" indent="-342900" defTabSz="457200">
              <a:spcBef>
                <a:spcPts val="0"/>
              </a:spcBef>
              <a:buClr>
                <a:prstClr val="black"/>
              </a:buClr>
              <a:buSzPts val="2400"/>
              <a:buFont typeface="Arial" panose="020B0604020202020204" pitchFamily="34" charset="0"/>
              <a:buChar char="•"/>
              <a:defRPr/>
            </a:pPr>
            <a:r>
              <a:rPr lang="en-US" sz="2400" dirty="0">
                <a:solidFill>
                  <a:srgbClr val="203965"/>
                </a:solidFill>
                <a:latin typeface="Arial" panose="020B0604020202020204" pitchFamily="34" charset="0"/>
                <a:cs typeface="Arial" panose="020B0604020202020204" pitchFamily="34" charset="0"/>
              </a:rPr>
              <a:t>Does not apply to the state and its political subdivisions. </a:t>
            </a:r>
          </a:p>
          <a:p>
            <a:pPr marL="342900" indent="-342900" defTabSz="457200">
              <a:spcBef>
                <a:spcPts val="0"/>
              </a:spcBef>
              <a:buClr>
                <a:prstClr val="black"/>
              </a:buClr>
              <a:buSzPts val="2400"/>
              <a:buFont typeface="Arial" panose="020B0604020202020204" pitchFamily="34" charset="0"/>
              <a:buChar char="•"/>
              <a:defRPr/>
            </a:pPr>
            <a:r>
              <a:rPr lang="en-US" sz="2400" dirty="0">
                <a:solidFill>
                  <a:srgbClr val="203965"/>
                </a:solidFill>
                <a:latin typeface="Arial" panose="020B0604020202020204" pitchFamily="34" charset="0"/>
                <a:cs typeface="Arial" panose="020B0604020202020204" pitchFamily="34" charset="0"/>
              </a:rPr>
              <a:t>Requires an employer to provide break time of a reasonable duration to an employee who desires to express breast milk at the worksite during work hours.</a:t>
            </a:r>
            <a:endParaRPr kumimoji="0" lang="en-US" sz="2400" b="0" i="0" u="none" strike="noStrike" kern="1200" cap="none" spc="0" normalizeH="0" baseline="0" noProof="0" dirty="0">
              <a:ln>
                <a:noFill/>
              </a:ln>
              <a:solidFill>
                <a:srgbClr val="203965"/>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75355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3197" y="6165415"/>
            <a:ext cx="3565652" cy="501661"/>
            <a:chOff x="0" y="0"/>
            <a:chExt cx="1913084" cy="269157"/>
          </a:xfrm>
        </p:grpSpPr>
        <p:sp>
          <p:nvSpPr>
            <p:cNvPr id="3" name="Freeform 3"/>
            <p:cNvSpPr/>
            <p:nvPr/>
          </p:nvSpPr>
          <p:spPr>
            <a:xfrm>
              <a:off x="0" y="0"/>
              <a:ext cx="1913084" cy="269157"/>
            </a:xfrm>
            <a:custGeom>
              <a:avLst/>
              <a:gdLst/>
              <a:ahLst/>
              <a:cxnLst/>
              <a:rect l="l" t="t" r="r" b="b"/>
              <a:pathLst>
                <a:path w="1913084" h="269157">
                  <a:moveTo>
                    <a:pt x="0" y="0"/>
                  </a:moveTo>
                  <a:lnTo>
                    <a:pt x="1913084" y="0"/>
                  </a:lnTo>
                  <a:lnTo>
                    <a:pt x="1913084" y="269157"/>
                  </a:lnTo>
                  <a:lnTo>
                    <a:pt x="0" y="269157"/>
                  </a:lnTo>
                  <a:lnTo>
                    <a:pt x="0" y="0"/>
                  </a:lnTo>
                </a:path>
              </a:pathLst>
            </a:custGeom>
            <a:solidFill>
              <a:srgbClr val="FEBF0E"/>
            </a:solidFill>
          </p:spPr>
          <p:txBody>
            <a:bodyPr/>
            <a:lstStyle/>
            <a:p>
              <a:endParaRPr lang="en-US" sz="1197"/>
            </a:p>
          </p:txBody>
        </p:sp>
      </p:grpSp>
      <p:grpSp>
        <p:nvGrpSpPr>
          <p:cNvPr id="4" name="Group 4"/>
          <p:cNvGrpSpPr/>
          <p:nvPr/>
        </p:nvGrpSpPr>
        <p:grpSpPr>
          <a:xfrm>
            <a:off x="223194" y="6165415"/>
            <a:ext cx="8660568" cy="501661"/>
            <a:chOff x="0" y="0"/>
            <a:chExt cx="4646666" cy="269157"/>
          </a:xfrm>
        </p:grpSpPr>
        <p:sp>
          <p:nvSpPr>
            <p:cNvPr id="5" name="Freeform 5"/>
            <p:cNvSpPr/>
            <p:nvPr/>
          </p:nvSpPr>
          <p:spPr>
            <a:xfrm>
              <a:off x="0" y="0"/>
              <a:ext cx="4646666" cy="269157"/>
            </a:xfrm>
            <a:custGeom>
              <a:avLst/>
              <a:gdLst/>
              <a:ahLst/>
              <a:cxnLst/>
              <a:rect l="l" t="t" r="r" b="b"/>
              <a:pathLst>
                <a:path w="4646666" h="269157">
                  <a:moveTo>
                    <a:pt x="0" y="0"/>
                  </a:moveTo>
                  <a:lnTo>
                    <a:pt x="4646666" y="0"/>
                  </a:lnTo>
                  <a:lnTo>
                    <a:pt x="4646666" y="269157"/>
                  </a:lnTo>
                  <a:lnTo>
                    <a:pt x="0" y="269157"/>
                  </a:lnTo>
                  <a:lnTo>
                    <a:pt x="0" y="0"/>
                  </a:lnTo>
                </a:path>
              </a:pathLst>
            </a:custGeom>
            <a:solidFill>
              <a:srgbClr val="203965"/>
            </a:solidFill>
          </p:spPr>
          <p:txBody>
            <a:bodyPr/>
            <a:lstStyle/>
            <a:p>
              <a:endParaRPr lang="en-US" sz="1197"/>
            </a:p>
          </p:txBody>
        </p:sp>
      </p:grpSp>
      <p:grpSp>
        <p:nvGrpSpPr>
          <p:cNvPr id="6" name="Group 6"/>
          <p:cNvGrpSpPr>
            <a:grpSpLocks noChangeAspect="1"/>
          </p:cNvGrpSpPr>
          <p:nvPr/>
        </p:nvGrpSpPr>
        <p:grpSpPr>
          <a:xfrm>
            <a:off x="10680122" y="207683"/>
            <a:ext cx="1268729" cy="1268729"/>
            <a:chOff x="0" y="0"/>
            <a:chExt cx="6350000" cy="6350000"/>
          </a:xfrm>
        </p:grpSpPr>
        <p:sp>
          <p:nvSpPr>
            <p:cNvPr id="7" name="Freeform 7"/>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11205C"/>
            </a:solidFill>
            <a:ln w="12700">
              <a:solidFill>
                <a:srgbClr val="000000"/>
              </a:solidFill>
            </a:ln>
          </p:spPr>
          <p:txBody>
            <a:bodyPr/>
            <a:lstStyle/>
            <a:p>
              <a:endParaRPr lang="en-US" sz="1197"/>
            </a:p>
          </p:txBody>
        </p:sp>
        <p:sp>
          <p:nvSpPr>
            <p:cNvPr id="8" name="Freeform 8"/>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sz="1197"/>
            </a:p>
          </p:txBody>
        </p:sp>
      </p:grpSp>
      <p:sp>
        <p:nvSpPr>
          <p:cNvPr id="9" name="Freeform 9"/>
          <p:cNvSpPr/>
          <p:nvPr/>
        </p:nvSpPr>
        <p:spPr>
          <a:xfrm>
            <a:off x="11090422" y="274799"/>
            <a:ext cx="448126" cy="1134496"/>
          </a:xfrm>
          <a:custGeom>
            <a:avLst/>
            <a:gdLst/>
            <a:ahLst/>
            <a:cxnLst/>
            <a:rect l="l" t="t" r="r" b="b"/>
            <a:pathLst>
              <a:path w="673856" h="1705965">
                <a:moveTo>
                  <a:pt x="0" y="0"/>
                </a:moveTo>
                <a:lnTo>
                  <a:pt x="673856" y="0"/>
                </a:lnTo>
                <a:lnTo>
                  <a:pt x="673856" y="1705965"/>
                </a:lnTo>
                <a:lnTo>
                  <a:pt x="0" y="1705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197"/>
          </a:p>
        </p:txBody>
      </p:sp>
      <p:sp>
        <p:nvSpPr>
          <p:cNvPr id="11" name="TextBox 10">
            <a:extLst>
              <a:ext uri="{FF2B5EF4-FFF2-40B4-BE49-F238E27FC236}">
                <a16:creationId xmlns:a16="http://schemas.microsoft.com/office/drawing/2014/main" id="{0EE1A14E-50AC-D7B6-E0F9-E75571373B9B}"/>
              </a:ext>
            </a:extLst>
          </p:cNvPr>
          <p:cNvSpPr txBox="1"/>
          <p:nvPr/>
        </p:nvSpPr>
        <p:spPr>
          <a:xfrm>
            <a:off x="1020063" y="204466"/>
            <a:ext cx="8294759" cy="1938992"/>
          </a:xfrm>
          <a:prstGeom prst="rect">
            <a:avLst/>
          </a:prstGeom>
          <a:noFill/>
        </p:spPr>
        <p:txBody>
          <a:bodyPr wrap="square">
            <a:spAutoFit/>
          </a:bodyPr>
          <a:lstStyle/>
          <a:p>
            <a:r>
              <a:rPr lang="en-US" sz="6000" dirty="0">
                <a:solidFill>
                  <a:srgbClr val="203965"/>
                </a:solidFill>
                <a:latin typeface="Arial" panose="020B0604020202020204" pitchFamily="34" charset="0"/>
                <a:cs typeface="Arial" panose="020B0604020202020204" pitchFamily="34" charset="0"/>
              </a:rPr>
              <a:t>Pregnant Workers Fairness Act (PWFA) </a:t>
            </a:r>
          </a:p>
        </p:txBody>
      </p:sp>
      <p:sp>
        <p:nvSpPr>
          <p:cNvPr id="12" name="AutoShape 4">
            <a:extLst>
              <a:ext uri="{FF2B5EF4-FFF2-40B4-BE49-F238E27FC236}">
                <a16:creationId xmlns:a16="http://schemas.microsoft.com/office/drawing/2014/main" id="{D9295D40-8ADC-782E-622B-2058B359EA11}"/>
              </a:ext>
            </a:extLst>
          </p:cNvPr>
          <p:cNvSpPr/>
          <p:nvPr/>
        </p:nvSpPr>
        <p:spPr>
          <a:xfrm>
            <a:off x="1175816" y="2143458"/>
            <a:ext cx="834071" cy="0"/>
          </a:xfrm>
          <a:prstGeom prst="line">
            <a:avLst/>
          </a:prstGeom>
          <a:ln w="38100" cap="flat">
            <a:solidFill>
              <a:srgbClr val="FEBF0E"/>
            </a:solidFill>
            <a:prstDash val="solid"/>
            <a:headEnd type="none" w="sm" len="sm"/>
            <a:tailEnd type="none" w="sm" len="sm"/>
          </a:ln>
        </p:spPr>
        <p:txBody>
          <a:bodyPr/>
          <a:lstStyle/>
          <a:p>
            <a:endParaRPr lang="en-US" sz="1197" dirty="0"/>
          </a:p>
        </p:txBody>
      </p:sp>
      <p:sp>
        <p:nvSpPr>
          <p:cNvPr id="16" name="TextBox 15">
            <a:extLst>
              <a:ext uri="{FF2B5EF4-FFF2-40B4-BE49-F238E27FC236}">
                <a16:creationId xmlns:a16="http://schemas.microsoft.com/office/drawing/2014/main" id="{1CDC5D25-20C4-0D59-3D67-161D57FD6EB6}"/>
              </a:ext>
            </a:extLst>
          </p:cNvPr>
          <p:cNvSpPr txBox="1"/>
          <p:nvPr/>
        </p:nvSpPr>
        <p:spPr>
          <a:xfrm>
            <a:off x="1020063" y="2851417"/>
            <a:ext cx="10721591" cy="2308324"/>
          </a:xfrm>
          <a:prstGeom prst="rect">
            <a:avLst/>
          </a:prstGeom>
          <a:noFill/>
        </p:spPr>
        <p:txBody>
          <a:bodyPr wrap="square">
            <a:spAutoFit/>
          </a:bodyPr>
          <a:lstStyle/>
          <a:p>
            <a:pPr marL="342900" indent="-342900">
              <a:buFont typeface="Arial" panose="020B0604020202020204" pitchFamily="34" charset="0"/>
              <a:buChar char="•"/>
            </a:pPr>
            <a:r>
              <a:rPr lang="en-US" sz="2400" dirty="0">
                <a:solidFill>
                  <a:srgbClr val="203965"/>
                </a:solidFill>
                <a:latin typeface="Arial" panose="020B0604020202020204" pitchFamily="34" charset="0"/>
                <a:cs typeface="Arial" panose="020B0604020202020204" pitchFamily="34" charset="0"/>
              </a:rPr>
              <a:t>Applies to employers with 15 or more employees. </a:t>
            </a:r>
          </a:p>
          <a:p>
            <a:pPr marL="342900" indent="-342900">
              <a:buFont typeface="Arial" panose="020B0604020202020204" pitchFamily="34" charset="0"/>
              <a:buChar char="•"/>
            </a:pPr>
            <a:r>
              <a:rPr lang="en-US" sz="2400" dirty="0">
                <a:solidFill>
                  <a:srgbClr val="203965"/>
                </a:solidFill>
                <a:latin typeface="Arial" panose="020B0604020202020204" pitchFamily="34" charset="0"/>
                <a:cs typeface="Arial" panose="020B0604020202020204" pitchFamily="34" charset="0"/>
              </a:rPr>
              <a:t>Provides protections to pregnant employees and job applicants with physical or mental conditions affected by or arising out of pregnancy, childbirth, or related medical conditions. </a:t>
            </a:r>
          </a:p>
          <a:p>
            <a:pPr marL="342900" indent="-342900">
              <a:buFont typeface="Arial" panose="020B0604020202020204" pitchFamily="34" charset="0"/>
              <a:buChar char="•"/>
            </a:pPr>
            <a:r>
              <a:rPr lang="en-US" sz="2400" dirty="0">
                <a:solidFill>
                  <a:srgbClr val="203965"/>
                </a:solidFill>
                <a:latin typeface="Arial" panose="020B0604020202020204" pitchFamily="34" charset="0"/>
                <a:cs typeface="Arial" panose="020B0604020202020204" pitchFamily="34" charset="0"/>
              </a:rPr>
              <a:t>Incorporates certain concepts under the Americans with Disabilities Act (ADA) such as the obligation to provide reasonable accommodations. </a:t>
            </a:r>
          </a:p>
        </p:txBody>
      </p:sp>
    </p:spTree>
    <p:extLst>
      <p:ext uri="{BB962C8B-B14F-4D97-AF65-F5344CB8AC3E}">
        <p14:creationId xmlns:p14="http://schemas.microsoft.com/office/powerpoint/2010/main" val="2564928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3197" y="6165415"/>
            <a:ext cx="3565652" cy="501661"/>
            <a:chOff x="0" y="0"/>
            <a:chExt cx="1913084" cy="269157"/>
          </a:xfrm>
        </p:grpSpPr>
        <p:sp>
          <p:nvSpPr>
            <p:cNvPr id="3" name="Freeform 3"/>
            <p:cNvSpPr/>
            <p:nvPr/>
          </p:nvSpPr>
          <p:spPr>
            <a:xfrm>
              <a:off x="0" y="0"/>
              <a:ext cx="1913084" cy="269157"/>
            </a:xfrm>
            <a:custGeom>
              <a:avLst/>
              <a:gdLst/>
              <a:ahLst/>
              <a:cxnLst/>
              <a:rect l="l" t="t" r="r" b="b"/>
              <a:pathLst>
                <a:path w="1913084" h="269157">
                  <a:moveTo>
                    <a:pt x="0" y="0"/>
                  </a:moveTo>
                  <a:lnTo>
                    <a:pt x="1913084" y="0"/>
                  </a:lnTo>
                  <a:lnTo>
                    <a:pt x="1913084" y="269157"/>
                  </a:lnTo>
                  <a:lnTo>
                    <a:pt x="0" y="269157"/>
                  </a:lnTo>
                  <a:lnTo>
                    <a:pt x="0" y="0"/>
                  </a:lnTo>
                </a:path>
              </a:pathLst>
            </a:custGeom>
            <a:solidFill>
              <a:srgbClr val="FEBF0E"/>
            </a:solidFill>
          </p:spPr>
          <p:txBody>
            <a:bodyPr/>
            <a:lstStyle/>
            <a:p>
              <a:endParaRPr lang="en-US" sz="1197"/>
            </a:p>
          </p:txBody>
        </p:sp>
      </p:grpSp>
      <p:grpSp>
        <p:nvGrpSpPr>
          <p:cNvPr id="4" name="Group 4"/>
          <p:cNvGrpSpPr/>
          <p:nvPr/>
        </p:nvGrpSpPr>
        <p:grpSpPr>
          <a:xfrm>
            <a:off x="223194" y="6165415"/>
            <a:ext cx="8660568" cy="501661"/>
            <a:chOff x="0" y="0"/>
            <a:chExt cx="4646666" cy="269157"/>
          </a:xfrm>
        </p:grpSpPr>
        <p:sp>
          <p:nvSpPr>
            <p:cNvPr id="5" name="Freeform 5"/>
            <p:cNvSpPr/>
            <p:nvPr/>
          </p:nvSpPr>
          <p:spPr>
            <a:xfrm>
              <a:off x="0" y="0"/>
              <a:ext cx="4646666" cy="269157"/>
            </a:xfrm>
            <a:custGeom>
              <a:avLst/>
              <a:gdLst/>
              <a:ahLst/>
              <a:cxnLst/>
              <a:rect l="l" t="t" r="r" b="b"/>
              <a:pathLst>
                <a:path w="4646666" h="269157">
                  <a:moveTo>
                    <a:pt x="0" y="0"/>
                  </a:moveTo>
                  <a:lnTo>
                    <a:pt x="4646666" y="0"/>
                  </a:lnTo>
                  <a:lnTo>
                    <a:pt x="4646666" y="269157"/>
                  </a:lnTo>
                  <a:lnTo>
                    <a:pt x="0" y="269157"/>
                  </a:lnTo>
                  <a:lnTo>
                    <a:pt x="0" y="0"/>
                  </a:lnTo>
                </a:path>
              </a:pathLst>
            </a:custGeom>
            <a:solidFill>
              <a:srgbClr val="203965"/>
            </a:solidFill>
          </p:spPr>
          <p:txBody>
            <a:bodyPr/>
            <a:lstStyle/>
            <a:p>
              <a:endParaRPr lang="en-US" sz="1197"/>
            </a:p>
          </p:txBody>
        </p:sp>
      </p:grpSp>
      <p:grpSp>
        <p:nvGrpSpPr>
          <p:cNvPr id="6" name="Group 6"/>
          <p:cNvGrpSpPr>
            <a:grpSpLocks noChangeAspect="1"/>
          </p:cNvGrpSpPr>
          <p:nvPr/>
        </p:nvGrpSpPr>
        <p:grpSpPr>
          <a:xfrm>
            <a:off x="10680122" y="207683"/>
            <a:ext cx="1268729" cy="1268729"/>
            <a:chOff x="0" y="0"/>
            <a:chExt cx="6350000" cy="6350000"/>
          </a:xfrm>
        </p:grpSpPr>
        <p:sp>
          <p:nvSpPr>
            <p:cNvPr id="7" name="Freeform 7"/>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11205C"/>
            </a:solidFill>
            <a:ln w="12700">
              <a:solidFill>
                <a:srgbClr val="000000"/>
              </a:solidFill>
            </a:ln>
          </p:spPr>
          <p:txBody>
            <a:bodyPr/>
            <a:lstStyle/>
            <a:p>
              <a:endParaRPr lang="en-US" sz="1197"/>
            </a:p>
          </p:txBody>
        </p:sp>
        <p:sp>
          <p:nvSpPr>
            <p:cNvPr id="8" name="Freeform 8"/>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sz="1197"/>
            </a:p>
          </p:txBody>
        </p:sp>
      </p:grpSp>
      <p:sp>
        <p:nvSpPr>
          <p:cNvPr id="9" name="Freeform 9"/>
          <p:cNvSpPr/>
          <p:nvPr/>
        </p:nvSpPr>
        <p:spPr>
          <a:xfrm>
            <a:off x="11090422" y="274799"/>
            <a:ext cx="448126" cy="1134496"/>
          </a:xfrm>
          <a:custGeom>
            <a:avLst/>
            <a:gdLst/>
            <a:ahLst/>
            <a:cxnLst/>
            <a:rect l="l" t="t" r="r" b="b"/>
            <a:pathLst>
              <a:path w="673856" h="1705965">
                <a:moveTo>
                  <a:pt x="0" y="0"/>
                </a:moveTo>
                <a:lnTo>
                  <a:pt x="673856" y="0"/>
                </a:lnTo>
                <a:lnTo>
                  <a:pt x="673856" y="1705965"/>
                </a:lnTo>
                <a:lnTo>
                  <a:pt x="0" y="1705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197"/>
          </a:p>
        </p:txBody>
      </p:sp>
      <p:sp>
        <p:nvSpPr>
          <p:cNvPr id="11" name="TextBox 10">
            <a:extLst>
              <a:ext uri="{FF2B5EF4-FFF2-40B4-BE49-F238E27FC236}">
                <a16:creationId xmlns:a16="http://schemas.microsoft.com/office/drawing/2014/main" id="{0EE1A14E-50AC-D7B6-E0F9-E75571373B9B}"/>
              </a:ext>
            </a:extLst>
          </p:cNvPr>
          <p:cNvSpPr txBox="1"/>
          <p:nvPr/>
        </p:nvSpPr>
        <p:spPr>
          <a:xfrm>
            <a:off x="1020063" y="204466"/>
            <a:ext cx="8294759" cy="1938992"/>
          </a:xfrm>
          <a:prstGeom prst="rect">
            <a:avLst/>
          </a:prstGeom>
          <a:noFill/>
        </p:spPr>
        <p:txBody>
          <a:bodyPr wrap="square">
            <a:spAutoFit/>
          </a:bodyPr>
          <a:lstStyle/>
          <a:p>
            <a:r>
              <a:rPr lang="en-US" sz="6000" dirty="0">
                <a:solidFill>
                  <a:srgbClr val="203965"/>
                </a:solidFill>
                <a:latin typeface="Arial" panose="020B0604020202020204" pitchFamily="34" charset="0"/>
                <a:cs typeface="Arial" panose="020B0604020202020204" pitchFamily="34" charset="0"/>
              </a:rPr>
              <a:t>PUMP for Nursing Mothers Act </a:t>
            </a:r>
          </a:p>
        </p:txBody>
      </p:sp>
      <p:sp>
        <p:nvSpPr>
          <p:cNvPr id="12" name="AutoShape 4">
            <a:extLst>
              <a:ext uri="{FF2B5EF4-FFF2-40B4-BE49-F238E27FC236}">
                <a16:creationId xmlns:a16="http://schemas.microsoft.com/office/drawing/2014/main" id="{D9295D40-8ADC-782E-622B-2058B359EA11}"/>
              </a:ext>
            </a:extLst>
          </p:cNvPr>
          <p:cNvSpPr/>
          <p:nvPr/>
        </p:nvSpPr>
        <p:spPr>
          <a:xfrm>
            <a:off x="1175816" y="2143458"/>
            <a:ext cx="834071" cy="0"/>
          </a:xfrm>
          <a:prstGeom prst="line">
            <a:avLst/>
          </a:prstGeom>
          <a:ln w="38100" cap="flat">
            <a:solidFill>
              <a:srgbClr val="FEBF0E"/>
            </a:solidFill>
            <a:prstDash val="solid"/>
            <a:headEnd type="none" w="sm" len="sm"/>
            <a:tailEnd type="none" w="sm" len="sm"/>
          </a:ln>
        </p:spPr>
        <p:txBody>
          <a:bodyPr/>
          <a:lstStyle/>
          <a:p>
            <a:endParaRPr lang="en-US" sz="1197" dirty="0"/>
          </a:p>
        </p:txBody>
      </p:sp>
      <p:sp>
        <p:nvSpPr>
          <p:cNvPr id="16" name="TextBox 15">
            <a:extLst>
              <a:ext uri="{FF2B5EF4-FFF2-40B4-BE49-F238E27FC236}">
                <a16:creationId xmlns:a16="http://schemas.microsoft.com/office/drawing/2014/main" id="{1CDC5D25-20C4-0D59-3D67-161D57FD6EB6}"/>
              </a:ext>
            </a:extLst>
          </p:cNvPr>
          <p:cNvSpPr txBox="1"/>
          <p:nvPr/>
        </p:nvSpPr>
        <p:spPr>
          <a:xfrm>
            <a:off x="1020063" y="2688266"/>
            <a:ext cx="10721591" cy="2932341"/>
          </a:xfrm>
          <a:prstGeom prst="rect">
            <a:avLst/>
          </a:prstGeom>
          <a:noFill/>
        </p:spPr>
        <p:txBody>
          <a:bodyPr wrap="square">
            <a:spAutoFit/>
          </a:bodyPr>
          <a:lstStyle/>
          <a:p>
            <a:pPr marL="342900" indent="-342900">
              <a:lnSpc>
                <a:spcPts val="3200"/>
              </a:lnSpc>
              <a:buFont typeface="Arial" panose="020B0604020202020204" pitchFamily="34" charset="0"/>
              <a:buChar char="•"/>
            </a:pPr>
            <a:r>
              <a:rPr lang="en-US" sz="2400" dirty="0">
                <a:solidFill>
                  <a:srgbClr val="203965"/>
                </a:solidFill>
                <a:latin typeface="Arial" panose="020B0604020202020204" pitchFamily="34" charset="0"/>
                <a:cs typeface="Arial" panose="020B0604020202020204" pitchFamily="34" charset="0"/>
              </a:rPr>
              <a:t>Requires employers designate time and space for nursing employees to pump breastmilk during the work day. </a:t>
            </a:r>
          </a:p>
          <a:p>
            <a:pPr marL="342900" indent="-342900">
              <a:lnSpc>
                <a:spcPts val="3200"/>
              </a:lnSpc>
              <a:buFont typeface="Arial" panose="020B0604020202020204" pitchFamily="34" charset="0"/>
              <a:buChar char="•"/>
            </a:pPr>
            <a:r>
              <a:rPr lang="en-US" sz="2400" dirty="0">
                <a:solidFill>
                  <a:srgbClr val="203965"/>
                </a:solidFill>
                <a:latin typeface="Arial" panose="020B0604020202020204" pitchFamily="34" charset="0"/>
                <a:cs typeface="Arial" panose="020B0604020202020204" pitchFamily="34" charset="0"/>
              </a:rPr>
              <a:t>Provides accommodations for all lactating employees – hourly and salaried employees. </a:t>
            </a:r>
          </a:p>
          <a:p>
            <a:pPr marL="342900" indent="-342900">
              <a:lnSpc>
                <a:spcPts val="3200"/>
              </a:lnSpc>
              <a:buFont typeface="Arial" panose="020B0604020202020204" pitchFamily="34" charset="0"/>
              <a:buChar char="•"/>
            </a:pPr>
            <a:r>
              <a:rPr lang="en-US" sz="2400" dirty="0">
                <a:solidFill>
                  <a:srgbClr val="203965"/>
                </a:solidFill>
                <a:latin typeface="Arial" panose="020B0604020202020204" pitchFamily="34" charset="0"/>
                <a:cs typeface="Arial" panose="020B0604020202020204" pitchFamily="34" charset="0"/>
              </a:rPr>
              <a:t>Mandates a notice and cure period prior to an employee’s commencement of an action against an employer for failure to provide adequate space for breastfeeding</a:t>
            </a:r>
          </a:p>
        </p:txBody>
      </p:sp>
    </p:spTree>
    <p:extLst>
      <p:ext uri="{BB962C8B-B14F-4D97-AF65-F5344CB8AC3E}">
        <p14:creationId xmlns:p14="http://schemas.microsoft.com/office/powerpoint/2010/main" val="109141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3197" y="6165415"/>
            <a:ext cx="3565652" cy="501661"/>
            <a:chOff x="0" y="0"/>
            <a:chExt cx="1913084" cy="269157"/>
          </a:xfrm>
        </p:grpSpPr>
        <p:sp>
          <p:nvSpPr>
            <p:cNvPr id="3" name="Freeform 3"/>
            <p:cNvSpPr/>
            <p:nvPr/>
          </p:nvSpPr>
          <p:spPr>
            <a:xfrm>
              <a:off x="0" y="0"/>
              <a:ext cx="1913084" cy="269157"/>
            </a:xfrm>
            <a:custGeom>
              <a:avLst/>
              <a:gdLst/>
              <a:ahLst/>
              <a:cxnLst/>
              <a:rect l="l" t="t" r="r" b="b"/>
              <a:pathLst>
                <a:path w="1913084" h="269157">
                  <a:moveTo>
                    <a:pt x="0" y="0"/>
                  </a:moveTo>
                  <a:lnTo>
                    <a:pt x="1913084" y="0"/>
                  </a:lnTo>
                  <a:lnTo>
                    <a:pt x="1913084" y="269157"/>
                  </a:lnTo>
                  <a:lnTo>
                    <a:pt x="0" y="269157"/>
                  </a:lnTo>
                  <a:lnTo>
                    <a:pt x="0" y="0"/>
                  </a:lnTo>
                </a:path>
              </a:pathLst>
            </a:custGeom>
            <a:solidFill>
              <a:srgbClr val="FEBF0E"/>
            </a:solidFill>
          </p:spPr>
          <p:txBody>
            <a:bodyPr/>
            <a:lstStyle/>
            <a:p>
              <a:endParaRPr lang="en-US" sz="1197"/>
            </a:p>
          </p:txBody>
        </p:sp>
      </p:grpSp>
      <p:grpSp>
        <p:nvGrpSpPr>
          <p:cNvPr id="4" name="Group 4"/>
          <p:cNvGrpSpPr/>
          <p:nvPr/>
        </p:nvGrpSpPr>
        <p:grpSpPr>
          <a:xfrm>
            <a:off x="223194" y="6165415"/>
            <a:ext cx="8660568" cy="501661"/>
            <a:chOff x="0" y="0"/>
            <a:chExt cx="4646666" cy="269157"/>
          </a:xfrm>
        </p:grpSpPr>
        <p:sp>
          <p:nvSpPr>
            <p:cNvPr id="5" name="Freeform 5"/>
            <p:cNvSpPr/>
            <p:nvPr/>
          </p:nvSpPr>
          <p:spPr>
            <a:xfrm>
              <a:off x="0" y="0"/>
              <a:ext cx="4646666" cy="269157"/>
            </a:xfrm>
            <a:custGeom>
              <a:avLst/>
              <a:gdLst/>
              <a:ahLst/>
              <a:cxnLst/>
              <a:rect l="l" t="t" r="r" b="b"/>
              <a:pathLst>
                <a:path w="4646666" h="269157">
                  <a:moveTo>
                    <a:pt x="0" y="0"/>
                  </a:moveTo>
                  <a:lnTo>
                    <a:pt x="4646666" y="0"/>
                  </a:lnTo>
                  <a:lnTo>
                    <a:pt x="4646666" y="269157"/>
                  </a:lnTo>
                  <a:lnTo>
                    <a:pt x="0" y="269157"/>
                  </a:lnTo>
                  <a:lnTo>
                    <a:pt x="0" y="0"/>
                  </a:lnTo>
                </a:path>
              </a:pathLst>
            </a:custGeom>
            <a:solidFill>
              <a:srgbClr val="203965"/>
            </a:solidFill>
          </p:spPr>
          <p:txBody>
            <a:bodyPr/>
            <a:lstStyle/>
            <a:p>
              <a:endParaRPr lang="en-US" sz="1197"/>
            </a:p>
          </p:txBody>
        </p:sp>
      </p:grpSp>
      <p:grpSp>
        <p:nvGrpSpPr>
          <p:cNvPr id="6" name="Group 6"/>
          <p:cNvGrpSpPr>
            <a:grpSpLocks noChangeAspect="1"/>
          </p:cNvGrpSpPr>
          <p:nvPr/>
        </p:nvGrpSpPr>
        <p:grpSpPr>
          <a:xfrm>
            <a:off x="10680122" y="207683"/>
            <a:ext cx="1268729" cy="1268729"/>
            <a:chOff x="0" y="0"/>
            <a:chExt cx="6350000" cy="6350000"/>
          </a:xfrm>
        </p:grpSpPr>
        <p:sp>
          <p:nvSpPr>
            <p:cNvPr id="7" name="Freeform 7"/>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11205C"/>
            </a:solidFill>
            <a:ln w="12700">
              <a:solidFill>
                <a:srgbClr val="000000"/>
              </a:solidFill>
            </a:ln>
          </p:spPr>
          <p:txBody>
            <a:bodyPr/>
            <a:lstStyle/>
            <a:p>
              <a:endParaRPr lang="en-US" sz="1197"/>
            </a:p>
          </p:txBody>
        </p:sp>
        <p:sp>
          <p:nvSpPr>
            <p:cNvPr id="8" name="Freeform 8"/>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sz="1197"/>
            </a:p>
          </p:txBody>
        </p:sp>
      </p:grpSp>
      <p:sp>
        <p:nvSpPr>
          <p:cNvPr id="9" name="Freeform 9"/>
          <p:cNvSpPr/>
          <p:nvPr/>
        </p:nvSpPr>
        <p:spPr>
          <a:xfrm>
            <a:off x="11090422" y="274799"/>
            <a:ext cx="448126" cy="1134496"/>
          </a:xfrm>
          <a:custGeom>
            <a:avLst/>
            <a:gdLst/>
            <a:ahLst/>
            <a:cxnLst/>
            <a:rect l="l" t="t" r="r" b="b"/>
            <a:pathLst>
              <a:path w="673856" h="1705965">
                <a:moveTo>
                  <a:pt x="0" y="0"/>
                </a:moveTo>
                <a:lnTo>
                  <a:pt x="673856" y="0"/>
                </a:lnTo>
                <a:lnTo>
                  <a:pt x="673856" y="1705965"/>
                </a:lnTo>
                <a:lnTo>
                  <a:pt x="0" y="1705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197"/>
          </a:p>
        </p:txBody>
      </p:sp>
      <p:sp>
        <p:nvSpPr>
          <p:cNvPr id="11" name="TextBox 10">
            <a:extLst>
              <a:ext uri="{FF2B5EF4-FFF2-40B4-BE49-F238E27FC236}">
                <a16:creationId xmlns:a16="http://schemas.microsoft.com/office/drawing/2014/main" id="{0EE1A14E-50AC-D7B6-E0F9-E75571373B9B}"/>
              </a:ext>
            </a:extLst>
          </p:cNvPr>
          <p:cNvSpPr txBox="1"/>
          <p:nvPr/>
        </p:nvSpPr>
        <p:spPr>
          <a:xfrm>
            <a:off x="1020063" y="204466"/>
            <a:ext cx="8294759" cy="1015663"/>
          </a:xfrm>
          <a:prstGeom prst="rect">
            <a:avLst/>
          </a:prstGeom>
          <a:noFill/>
        </p:spPr>
        <p:txBody>
          <a:bodyPr wrap="square">
            <a:spAutoFit/>
          </a:bodyPr>
          <a:lstStyle/>
          <a:p>
            <a:r>
              <a:rPr lang="en-US" sz="6000" dirty="0">
                <a:solidFill>
                  <a:srgbClr val="203965"/>
                </a:solidFill>
                <a:latin typeface="Arial" panose="020B0604020202020204" pitchFamily="34" charset="0"/>
                <a:cs typeface="Arial" panose="020B0604020202020204" pitchFamily="34" charset="0"/>
              </a:rPr>
              <a:t>Process</a:t>
            </a:r>
          </a:p>
        </p:txBody>
      </p:sp>
      <p:sp>
        <p:nvSpPr>
          <p:cNvPr id="12" name="AutoShape 4">
            <a:extLst>
              <a:ext uri="{FF2B5EF4-FFF2-40B4-BE49-F238E27FC236}">
                <a16:creationId xmlns:a16="http://schemas.microsoft.com/office/drawing/2014/main" id="{D9295D40-8ADC-782E-622B-2058B359EA11}"/>
              </a:ext>
            </a:extLst>
          </p:cNvPr>
          <p:cNvSpPr/>
          <p:nvPr/>
        </p:nvSpPr>
        <p:spPr>
          <a:xfrm>
            <a:off x="1175816" y="1189978"/>
            <a:ext cx="834071" cy="0"/>
          </a:xfrm>
          <a:prstGeom prst="line">
            <a:avLst/>
          </a:prstGeom>
          <a:ln w="38100" cap="flat">
            <a:solidFill>
              <a:srgbClr val="FEBF0E"/>
            </a:solidFill>
            <a:prstDash val="solid"/>
            <a:headEnd type="none" w="sm" len="sm"/>
            <a:tailEnd type="none" w="sm" len="sm"/>
          </a:ln>
        </p:spPr>
        <p:txBody>
          <a:bodyPr/>
          <a:lstStyle/>
          <a:p>
            <a:endParaRPr lang="en-US" sz="1197" dirty="0"/>
          </a:p>
        </p:txBody>
      </p:sp>
      <p:sp>
        <p:nvSpPr>
          <p:cNvPr id="16" name="TextBox 15">
            <a:extLst>
              <a:ext uri="{FF2B5EF4-FFF2-40B4-BE49-F238E27FC236}">
                <a16:creationId xmlns:a16="http://schemas.microsoft.com/office/drawing/2014/main" id="{1CDC5D25-20C4-0D59-3D67-161D57FD6EB6}"/>
              </a:ext>
            </a:extLst>
          </p:cNvPr>
          <p:cNvSpPr txBox="1"/>
          <p:nvPr/>
        </p:nvSpPr>
        <p:spPr>
          <a:xfrm>
            <a:off x="1020063" y="2688266"/>
            <a:ext cx="10721591" cy="2239844"/>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400" dirty="0">
                <a:solidFill>
                  <a:srgbClr val="004070"/>
                </a:solidFill>
                <a:latin typeface="Arial" panose="020B0604020202020204" pitchFamily="34" charset="0"/>
                <a:cs typeface="Arial" panose="020B0604020202020204" pitchFamily="34" charset="0"/>
              </a:rPr>
              <a:t>Pregnancy is covered under Title IX</a:t>
            </a:r>
          </a:p>
          <a:p>
            <a:pPr marL="342900" indent="-342900">
              <a:lnSpc>
                <a:spcPct val="150000"/>
              </a:lnSpc>
              <a:buFont typeface="Arial" panose="020B0604020202020204" pitchFamily="34" charset="0"/>
              <a:buChar char="•"/>
            </a:pPr>
            <a:r>
              <a:rPr lang="en-US" sz="2400" dirty="0">
                <a:solidFill>
                  <a:srgbClr val="004070"/>
                </a:solidFill>
                <a:latin typeface="Arial" panose="020B0604020202020204" pitchFamily="34" charset="0"/>
                <a:cs typeface="Arial" panose="020B0604020202020204" pitchFamily="34" charset="0"/>
              </a:rPr>
              <a:t>Pregnancy is not a disability under ADA</a:t>
            </a:r>
          </a:p>
          <a:p>
            <a:pPr marL="342900" indent="-342900">
              <a:lnSpc>
                <a:spcPct val="150000"/>
              </a:lnSpc>
              <a:buFont typeface="Arial" panose="020B0604020202020204" pitchFamily="34" charset="0"/>
              <a:buChar char="•"/>
            </a:pPr>
            <a:r>
              <a:rPr lang="en-US" sz="2400" dirty="0">
                <a:solidFill>
                  <a:srgbClr val="004070"/>
                </a:solidFill>
                <a:latin typeface="Arial" panose="020B0604020202020204" pitchFamily="34" charset="0"/>
                <a:cs typeface="Arial" panose="020B0604020202020204" pitchFamily="34" charset="0"/>
              </a:rPr>
              <a:t>Coordination of efforts</a:t>
            </a:r>
          </a:p>
          <a:p>
            <a:pPr marL="342900" indent="-342900">
              <a:lnSpc>
                <a:spcPct val="150000"/>
              </a:lnSpc>
              <a:buFont typeface="Arial" panose="020B0604020202020204" pitchFamily="34" charset="0"/>
              <a:buChar char="•"/>
            </a:pPr>
            <a:r>
              <a:rPr lang="en-US" sz="2400" dirty="0">
                <a:solidFill>
                  <a:srgbClr val="004070"/>
                </a:solidFill>
                <a:latin typeface="Arial" panose="020B0604020202020204" pitchFamily="34" charset="0"/>
                <a:cs typeface="Arial" panose="020B0604020202020204" pitchFamily="34" charset="0"/>
              </a:rPr>
              <a:t>Information on Title IX website </a:t>
            </a:r>
          </a:p>
        </p:txBody>
      </p:sp>
    </p:spTree>
    <p:extLst>
      <p:ext uri="{BB962C8B-B14F-4D97-AF65-F5344CB8AC3E}">
        <p14:creationId xmlns:p14="http://schemas.microsoft.com/office/powerpoint/2010/main" val="465783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815" y="1"/>
            <a:ext cx="12174185" cy="2407011"/>
            <a:chOff x="0" y="0"/>
            <a:chExt cx="6661764" cy="1317126"/>
          </a:xfrm>
        </p:grpSpPr>
        <p:sp>
          <p:nvSpPr>
            <p:cNvPr id="3" name="Freeform 3"/>
            <p:cNvSpPr/>
            <p:nvPr/>
          </p:nvSpPr>
          <p:spPr>
            <a:xfrm>
              <a:off x="0" y="0"/>
              <a:ext cx="6661764" cy="1317126"/>
            </a:xfrm>
            <a:custGeom>
              <a:avLst/>
              <a:gdLst/>
              <a:ahLst/>
              <a:cxnLst/>
              <a:rect l="l" t="t" r="r" b="b"/>
              <a:pathLst>
                <a:path w="6661764" h="1317126">
                  <a:moveTo>
                    <a:pt x="0" y="0"/>
                  </a:moveTo>
                  <a:lnTo>
                    <a:pt x="6661764" y="0"/>
                  </a:lnTo>
                  <a:lnTo>
                    <a:pt x="6661764" y="1317126"/>
                  </a:lnTo>
                  <a:lnTo>
                    <a:pt x="0" y="1317126"/>
                  </a:lnTo>
                  <a:close/>
                </a:path>
              </a:pathLst>
            </a:custGeom>
            <a:solidFill>
              <a:srgbClr val="203965"/>
            </a:solidFill>
          </p:spPr>
          <p:txBody>
            <a:bodyPr/>
            <a:lstStyle/>
            <a:p>
              <a:endParaRPr lang="en-US" sz="1200"/>
            </a:p>
          </p:txBody>
        </p:sp>
      </p:grpSp>
      <p:sp>
        <p:nvSpPr>
          <p:cNvPr id="5" name="AutoShape 5"/>
          <p:cNvSpPr/>
          <p:nvPr/>
        </p:nvSpPr>
        <p:spPr>
          <a:xfrm>
            <a:off x="685800" y="1628198"/>
            <a:ext cx="836140" cy="0"/>
          </a:xfrm>
          <a:prstGeom prst="line">
            <a:avLst/>
          </a:prstGeom>
          <a:ln w="38100" cap="flat">
            <a:solidFill>
              <a:srgbClr val="FEBF0E"/>
            </a:solidFill>
            <a:prstDash val="solid"/>
            <a:headEnd type="none" w="sm" len="sm"/>
            <a:tailEnd type="none" w="sm" len="sm"/>
          </a:ln>
        </p:spPr>
        <p:txBody>
          <a:bodyPr/>
          <a:lstStyle/>
          <a:p>
            <a:endParaRPr lang="en-US" sz="1200"/>
          </a:p>
        </p:txBody>
      </p:sp>
      <p:grpSp>
        <p:nvGrpSpPr>
          <p:cNvPr id="6" name="Group 6"/>
          <p:cNvGrpSpPr>
            <a:grpSpLocks noChangeAspect="1"/>
          </p:cNvGrpSpPr>
          <p:nvPr/>
        </p:nvGrpSpPr>
        <p:grpSpPr>
          <a:xfrm>
            <a:off x="9948574" y="1615498"/>
            <a:ext cx="1557626" cy="1557626"/>
            <a:chOff x="0" y="0"/>
            <a:chExt cx="6350000" cy="6350000"/>
          </a:xfrm>
        </p:grpSpPr>
        <p:sp>
          <p:nvSpPr>
            <p:cNvPr id="7" name="Freeform 7"/>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FEBF0E"/>
            </a:solidFill>
            <a:ln w="12700">
              <a:solidFill>
                <a:srgbClr val="000000"/>
              </a:solidFill>
            </a:ln>
          </p:spPr>
          <p:txBody>
            <a:bodyPr/>
            <a:lstStyle/>
            <a:p>
              <a:endParaRPr lang="en-US" sz="1200"/>
            </a:p>
          </p:txBody>
        </p:sp>
        <p:sp>
          <p:nvSpPr>
            <p:cNvPr id="8" name="Freeform 8"/>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sz="1200"/>
            </a:p>
          </p:txBody>
        </p:sp>
      </p:grpSp>
      <p:sp>
        <p:nvSpPr>
          <p:cNvPr id="9" name="Freeform 9"/>
          <p:cNvSpPr/>
          <p:nvPr/>
        </p:nvSpPr>
        <p:spPr>
          <a:xfrm>
            <a:off x="10121268" y="1891990"/>
            <a:ext cx="1212239" cy="1004643"/>
          </a:xfrm>
          <a:custGeom>
            <a:avLst/>
            <a:gdLst/>
            <a:ahLst/>
            <a:cxnLst/>
            <a:rect l="l" t="t" r="r" b="b"/>
            <a:pathLst>
              <a:path w="1818359" h="1506965">
                <a:moveTo>
                  <a:pt x="0" y="0"/>
                </a:moveTo>
                <a:lnTo>
                  <a:pt x="1818359" y="0"/>
                </a:lnTo>
                <a:lnTo>
                  <a:pt x="1818359" y="1506965"/>
                </a:lnTo>
                <a:lnTo>
                  <a:pt x="0" y="1506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0" name="TextBox 10"/>
          <p:cNvSpPr txBox="1"/>
          <p:nvPr/>
        </p:nvSpPr>
        <p:spPr>
          <a:xfrm>
            <a:off x="685800" y="974149"/>
            <a:ext cx="8576974" cy="598369"/>
          </a:xfrm>
          <a:prstGeom prst="rect">
            <a:avLst/>
          </a:prstGeom>
        </p:spPr>
        <p:txBody>
          <a:bodyPr wrap="square" lIns="0" tIns="0" rIns="0" bIns="0" rtlCol="0" anchor="t">
            <a:spAutoFit/>
          </a:bodyPr>
          <a:lstStyle/>
          <a:p>
            <a:pPr>
              <a:lnSpc>
                <a:spcPts val="4400"/>
              </a:lnSpc>
            </a:pPr>
            <a:r>
              <a:rPr lang="en-US" sz="6000" dirty="0">
                <a:solidFill>
                  <a:srgbClr val="FFFFFF"/>
                </a:solidFill>
                <a:latin typeface="Arial"/>
              </a:rPr>
              <a:t>Chemical Hygiene Plan </a:t>
            </a:r>
          </a:p>
        </p:txBody>
      </p:sp>
    </p:spTree>
    <p:extLst>
      <p:ext uri="{BB962C8B-B14F-4D97-AF65-F5344CB8AC3E}">
        <p14:creationId xmlns:p14="http://schemas.microsoft.com/office/powerpoint/2010/main" val="138348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AC33-B309-9E4F-BBCD-D3375DFFE9AA}"/>
              </a:ext>
            </a:extLst>
          </p:cNvPr>
          <p:cNvSpPr>
            <a:spLocks noGrp="1"/>
          </p:cNvSpPr>
          <p:nvPr>
            <p:ph type="title"/>
          </p:nvPr>
        </p:nvSpPr>
        <p:spPr>
          <a:xfrm>
            <a:off x="1945053" y="201183"/>
            <a:ext cx="7558992" cy="1202901"/>
          </a:xfrm>
        </p:spPr>
        <p:txBody>
          <a:bodyPr>
            <a:noAutofit/>
          </a:bodyPr>
          <a:lstStyle/>
          <a:p>
            <a:pPr algn="ctr"/>
            <a:r>
              <a:rPr lang="en-US" sz="6000" dirty="0">
                <a:solidFill>
                  <a:srgbClr val="203965"/>
                </a:solidFill>
                <a:latin typeface="Arial" panose="020B0604020202020204" pitchFamily="34" charset="0"/>
                <a:cs typeface="Arial" panose="020B0604020202020204" pitchFamily="34" charset="0"/>
              </a:rPr>
              <a:t>Relevant Question</a:t>
            </a:r>
          </a:p>
        </p:txBody>
      </p:sp>
      <p:sp>
        <p:nvSpPr>
          <p:cNvPr id="3" name="Content Placeholder 2">
            <a:extLst>
              <a:ext uri="{FF2B5EF4-FFF2-40B4-BE49-F238E27FC236}">
                <a16:creationId xmlns:a16="http://schemas.microsoft.com/office/drawing/2014/main" id="{382A9DA5-D335-1749-B495-7A5B25847565}"/>
              </a:ext>
            </a:extLst>
          </p:cNvPr>
          <p:cNvSpPr>
            <a:spLocks noGrp="1"/>
          </p:cNvSpPr>
          <p:nvPr>
            <p:ph idx="1"/>
          </p:nvPr>
        </p:nvSpPr>
        <p:spPr>
          <a:xfrm>
            <a:off x="1212623" y="2525066"/>
            <a:ext cx="9766753" cy="2590276"/>
          </a:xfrm>
        </p:spPr>
        <p:txBody>
          <a:bodyPr>
            <a:noAutofit/>
          </a:bodyPr>
          <a:lstStyle/>
          <a:p>
            <a:pPr marL="0" indent="0">
              <a:buNone/>
            </a:pPr>
            <a:r>
              <a:rPr lang="en-US" sz="2400" dirty="0">
                <a:solidFill>
                  <a:srgbClr val="203965"/>
                </a:solidFill>
                <a:latin typeface="Arial" panose="020B0604020202020204" pitchFamily="34" charset="0"/>
                <a:cs typeface="Arial" panose="020B0604020202020204" pitchFamily="34" charset="0"/>
              </a:rPr>
              <a:t>Does your institution have ANY labs that work with hazardous chemicals? </a:t>
            </a:r>
          </a:p>
          <a:p>
            <a:pPr marL="0" indent="0">
              <a:buNone/>
            </a:pPr>
            <a:r>
              <a:rPr lang="en-US" sz="2400" dirty="0">
                <a:solidFill>
                  <a:srgbClr val="203965"/>
                </a:solidFill>
                <a:latin typeface="Arial" panose="020B0604020202020204" pitchFamily="34" charset="0"/>
                <a:cs typeface="Arial" panose="020B0604020202020204" pitchFamily="34" charset="0"/>
              </a:rPr>
              <a:t>	29 CFR 1910.1450 -  “Lab Standard”</a:t>
            </a:r>
          </a:p>
        </p:txBody>
      </p:sp>
      <p:grpSp>
        <p:nvGrpSpPr>
          <p:cNvPr id="4" name="Group 3">
            <a:extLst>
              <a:ext uri="{FF2B5EF4-FFF2-40B4-BE49-F238E27FC236}">
                <a16:creationId xmlns:a16="http://schemas.microsoft.com/office/drawing/2014/main" id="{C2471062-F0AC-265D-B875-8A3A93CC60D2}"/>
              </a:ext>
            </a:extLst>
          </p:cNvPr>
          <p:cNvGrpSpPr/>
          <p:nvPr/>
        </p:nvGrpSpPr>
        <p:grpSpPr>
          <a:xfrm>
            <a:off x="6199417" y="6223000"/>
            <a:ext cx="5763947" cy="452105"/>
            <a:chOff x="0" y="0"/>
            <a:chExt cx="3084887" cy="3474657"/>
          </a:xfrm>
        </p:grpSpPr>
        <p:sp>
          <p:nvSpPr>
            <p:cNvPr id="5" name="Freeform 5">
              <a:extLst>
                <a:ext uri="{FF2B5EF4-FFF2-40B4-BE49-F238E27FC236}">
                  <a16:creationId xmlns:a16="http://schemas.microsoft.com/office/drawing/2014/main" id="{BE847B23-9A68-8C86-010F-97F26F41E93C}"/>
                </a:ext>
              </a:extLst>
            </p:cNvPr>
            <p:cNvSpPr/>
            <p:nvPr/>
          </p:nvSpPr>
          <p:spPr>
            <a:xfrm>
              <a:off x="0" y="0"/>
              <a:ext cx="3084887" cy="3474657"/>
            </a:xfrm>
            <a:custGeom>
              <a:avLst/>
              <a:gdLst/>
              <a:ahLst/>
              <a:cxnLst/>
              <a:rect l="l" t="t" r="r" b="b"/>
              <a:pathLst>
                <a:path w="3084887" h="3474657">
                  <a:moveTo>
                    <a:pt x="0" y="0"/>
                  </a:moveTo>
                  <a:lnTo>
                    <a:pt x="3084887" y="0"/>
                  </a:lnTo>
                  <a:lnTo>
                    <a:pt x="3084887" y="3474657"/>
                  </a:lnTo>
                  <a:lnTo>
                    <a:pt x="0" y="3474657"/>
                  </a:lnTo>
                  <a:close/>
                </a:path>
              </a:pathLst>
            </a:custGeom>
            <a:solidFill>
              <a:srgbClr val="FEBF0E"/>
            </a:solidFill>
          </p:spPr>
          <p:txBody>
            <a:bodyPr/>
            <a:lstStyle/>
            <a:p>
              <a:endParaRPr lang="en-US" sz="1200"/>
            </a:p>
          </p:txBody>
        </p:sp>
      </p:grpSp>
      <p:sp>
        <p:nvSpPr>
          <p:cNvPr id="6" name="Freeform 3">
            <a:extLst>
              <a:ext uri="{FF2B5EF4-FFF2-40B4-BE49-F238E27FC236}">
                <a16:creationId xmlns:a16="http://schemas.microsoft.com/office/drawing/2014/main" id="{E6DEA067-5D6B-CF7E-8992-72E05541BF4D}"/>
              </a:ext>
            </a:extLst>
          </p:cNvPr>
          <p:cNvSpPr/>
          <p:nvPr/>
        </p:nvSpPr>
        <p:spPr>
          <a:xfrm>
            <a:off x="208627" y="6223000"/>
            <a:ext cx="8732173" cy="452105"/>
          </a:xfrm>
          <a:custGeom>
            <a:avLst/>
            <a:gdLst/>
            <a:ahLst/>
            <a:cxnLst/>
            <a:rect l="l" t="t" r="r" b="b"/>
            <a:pathLst>
              <a:path w="3102393" h="3474657">
                <a:moveTo>
                  <a:pt x="0" y="0"/>
                </a:moveTo>
                <a:lnTo>
                  <a:pt x="3102393" y="0"/>
                </a:lnTo>
                <a:lnTo>
                  <a:pt x="3102393" y="3474657"/>
                </a:lnTo>
                <a:lnTo>
                  <a:pt x="0" y="3474657"/>
                </a:lnTo>
                <a:close/>
              </a:path>
            </a:pathLst>
          </a:custGeom>
          <a:solidFill>
            <a:srgbClr val="203965"/>
          </a:solidFill>
        </p:spPr>
        <p:txBody>
          <a:bodyPr/>
          <a:lstStyle/>
          <a:p>
            <a:endParaRPr lang="en-US" sz="1200"/>
          </a:p>
        </p:txBody>
      </p:sp>
      <p:grpSp>
        <p:nvGrpSpPr>
          <p:cNvPr id="7" name="Group 6">
            <a:extLst>
              <a:ext uri="{FF2B5EF4-FFF2-40B4-BE49-F238E27FC236}">
                <a16:creationId xmlns:a16="http://schemas.microsoft.com/office/drawing/2014/main" id="{77539D24-A2C6-6629-C24F-D0358AB8C298}"/>
              </a:ext>
            </a:extLst>
          </p:cNvPr>
          <p:cNvGrpSpPr>
            <a:grpSpLocks noChangeAspect="1"/>
          </p:cNvGrpSpPr>
          <p:nvPr/>
        </p:nvGrpSpPr>
        <p:grpSpPr>
          <a:xfrm>
            <a:off x="10691489" y="199692"/>
            <a:ext cx="1271875" cy="1271875"/>
            <a:chOff x="0" y="0"/>
            <a:chExt cx="6350000" cy="6350000"/>
          </a:xfrm>
          <a:solidFill>
            <a:srgbClr val="203965"/>
          </a:solidFill>
        </p:grpSpPr>
        <p:sp>
          <p:nvSpPr>
            <p:cNvPr id="8" name="Freeform 7">
              <a:extLst>
                <a:ext uri="{FF2B5EF4-FFF2-40B4-BE49-F238E27FC236}">
                  <a16:creationId xmlns:a16="http://schemas.microsoft.com/office/drawing/2014/main" id="{71E1A282-BEB1-CD08-3B7E-89964CB0E79C}"/>
                </a:ext>
              </a:extLst>
            </p:cNvPr>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grpFill/>
            <a:ln w="12700">
              <a:solidFill>
                <a:srgbClr val="000000"/>
              </a:solidFill>
            </a:ln>
          </p:spPr>
          <p:txBody>
            <a:bodyPr/>
            <a:lstStyle/>
            <a:p>
              <a:endParaRPr lang="en-US" sz="1200"/>
            </a:p>
          </p:txBody>
        </p:sp>
        <p:sp>
          <p:nvSpPr>
            <p:cNvPr id="9" name="Freeform 8">
              <a:extLst>
                <a:ext uri="{FF2B5EF4-FFF2-40B4-BE49-F238E27FC236}">
                  <a16:creationId xmlns:a16="http://schemas.microsoft.com/office/drawing/2014/main" id="{E7908C54-6307-427B-8599-478CE0ACA46C}"/>
                </a:ext>
              </a:extLst>
            </p:cNvPr>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grpFill/>
          </p:spPr>
          <p:txBody>
            <a:bodyPr/>
            <a:lstStyle/>
            <a:p>
              <a:endParaRPr lang="en-US" sz="1200"/>
            </a:p>
          </p:txBody>
        </p:sp>
      </p:grpSp>
      <p:sp>
        <p:nvSpPr>
          <p:cNvPr id="10" name="Freeform 9">
            <a:extLst>
              <a:ext uri="{FF2B5EF4-FFF2-40B4-BE49-F238E27FC236}">
                <a16:creationId xmlns:a16="http://schemas.microsoft.com/office/drawing/2014/main" id="{C44EBABF-E16E-E3B2-CDF5-051C097D6608}"/>
              </a:ext>
            </a:extLst>
          </p:cNvPr>
          <p:cNvSpPr/>
          <p:nvPr/>
        </p:nvSpPr>
        <p:spPr>
          <a:xfrm>
            <a:off x="10840959" y="349163"/>
            <a:ext cx="972935" cy="972935"/>
          </a:xfrm>
          <a:custGeom>
            <a:avLst/>
            <a:gdLst/>
            <a:ahLst/>
            <a:cxnLst/>
            <a:rect l="l" t="t" r="r" b="b"/>
            <a:pathLst>
              <a:path w="1459403" h="1459403">
                <a:moveTo>
                  <a:pt x="0" y="0"/>
                </a:moveTo>
                <a:lnTo>
                  <a:pt x="1459404" y="0"/>
                </a:lnTo>
                <a:lnTo>
                  <a:pt x="1459404" y="1459403"/>
                </a:lnTo>
                <a:lnTo>
                  <a:pt x="0" y="145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Tree>
    <p:extLst>
      <p:ext uri="{BB962C8B-B14F-4D97-AF65-F5344CB8AC3E}">
        <p14:creationId xmlns:p14="http://schemas.microsoft.com/office/powerpoint/2010/main" val="7703160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AC33-B309-9E4F-BBCD-D3375DFFE9AA}"/>
              </a:ext>
            </a:extLst>
          </p:cNvPr>
          <p:cNvSpPr>
            <a:spLocks noGrp="1"/>
          </p:cNvSpPr>
          <p:nvPr>
            <p:ph type="title"/>
          </p:nvPr>
        </p:nvSpPr>
        <p:spPr>
          <a:xfrm>
            <a:off x="2466786" y="213218"/>
            <a:ext cx="6730046" cy="1433212"/>
          </a:xfrm>
        </p:spPr>
        <p:txBody>
          <a:bodyPr>
            <a:noAutofit/>
          </a:bodyPr>
          <a:lstStyle/>
          <a:p>
            <a:pPr algn="ctr"/>
            <a:r>
              <a:rPr lang="en-US" sz="6000" dirty="0">
                <a:solidFill>
                  <a:srgbClr val="203965"/>
                </a:solidFill>
                <a:latin typeface="Arial" panose="020B0604020202020204" pitchFamily="34" charset="0"/>
                <a:cs typeface="Arial" panose="020B0604020202020204" pitchFamily="34" charset="0"/>
              </a:rPr>
              <a:t>Plan for getting started</a:t>
            </a:r>
          </a:p>
        </p:txBody>
      </p:sp>
      <p:sp>
        <p:nvSpPr>
          <p:cNvPr id="3" name="Content Placeholder 2">
            <a:extLst>
              <a:ext uri="{FF2B5EF4-FFF2-40B4-BE49-F238E27FC236}">
                <a16:creationId xmlns:a16="http://schemas.microsoft.com/office/drawing/2014/main" id="{382A9DA5-D335-1749-B495-7A5B25847565}"/>
              </a:ext>
            </a:extLst>
          </p:cNvPr>
          <p:cNvSpPr>
            <a:spLocks noGrp="1"/>
          </p:cNvSpPr>
          <p:nvPr>
            <p:ph idx="1"/>
          </p:nvPr>
        </p:nvSpPr>
        <p:spPr>
          <a:xfrm>
            <a:off x="913588" y="1809205"/>
            <a:ext cx="10364821" cy="4286795"/>
          </a:xfrm>
        </p:spPr>
        <p:txBody>
          <a:bodyPr>
            <a:noAutofit/>
          </a:bodyPr>
          <a:lstStyle/>
          <a:p>
            <a:pPr>
              <a:lnSpc>
                <a:spcPct val="100000"/>
              </a:lnSpc>
              <a:spcBef>
                <a:spcPts val="0"/>
              </a:spcBef>
            </a:pPr>
            <a:r>
              <a:rPr lang="en-US" dirty="0">
                <a:solidFill>
                  <a:srgbClr val="203965"/>
                </a:solidFill>
                <a:latin typeface="Arial" panose="020B0604020202020204" pitchFamily="34" charset="0"/>
                <a:cs typeface="Arial" panose="020B0604020202020204" pitchFamily="34" charset="0"/>
              </a:rPr>
              <a:t>Hire someone for the job and get them trained</a:t>
            </a:r>
          </a:p>
          <a:p>
            <a:pPr>
              <a:lnSpc>
                <a:spcPct val="100000"/>
              </a:lnSpc>
              <a:spcBef>
                <a:spcPts val="0"/>
              </a:spcBef>
            </a:pPr>
            <a:r>
              <a:rPr lang="en-US" dirty="0">
                <a:solidFill>
                  <a:srgbClr val="203965"/>
                </a:solidFill>
                <a:latin typeface="Arial" panose="020B0604020202020204" pitchFamily="34" charset="0"/>
                <a:cs typeface="Arial" panose="020B0604020202020204" pitchFamily="34" charset="0"/>
              </a:rPr>
              <a:t>Establish a lab safety committee and update/create your chemical hygiene plan</a:t>
            </a:r>
          </a:p>
          <a:p>
            <a:pPr>
              <a:lnSpc>
                <a:spcPct val="100000"/>
              </a:lnSpc>
              <a:spcBef>
                <a:spcPts val="0"/>
              </a:spcBef>
            </a:pPr>
            <a:r>
              <a:rPr lang="en-US" dirty="0">
                <a:solidFill>
                  <a:srgbClr val="203965"/>
                </a:solidFill>
                <a:latin typeface="Arial" panose="020B0604020202020204" pitchFamily="34" charset="0"/>
                <a:cs typeface="Arial" panose="020B0604020202020204" pitchFamily="34" charset="0"/>
              </a:rPr>
              <a:t>Once you have a plan, start training of personnel on safety protocols</a:t>
            </a:r>
          </a:p>
          <a:p>
            <a:pPr>
              <a:lnSpc>
                <a:spcPct val="100000"/>
              </a:lnSpc>
              <a:spcBef>
                <a:spcPts val="0"/>
              </a:spcBef>
            </a:pPr>
            <a:r>
              <a:rPr lang="en-US" dirty="0">
                <a:solidFill>
                  <a:srgbClr val="203965"/>
                </a:solidFill>
                <a:latin typeface="Arial" panose="020B0604020202020204" pitchFamily="34" charset="0"/>
                <a:cs typeface="Arial" panose="020B0604020202020204" pitchFamily="34" charset="0"/>
              </a:rPr>
              <a:t>Begin a culture of safety</a:t>
            </a:r>
          </a:p>
          <a:p>
            <a:pPr>
              <a:lnSpc>
                <a:spcPct val="100000"/>
              </a:lnSpc>
              <a:spcBef>
                <a:spcPts val="0"/>
              </a:spcBef>
            </a:pPr>
            <a:r>
              <a:rPr lang="en-US" dirty="0">
                <a:solidFill>
                  <a:srgbClr val="203965"/>
                </a:solidFill>
                <a:latin typeface="Arial" panose="020B0604020202020204" pitchFamily="34" charset="0"/>
                <a:cs typeface="Arial" panose="020B0604020202020204" pitchFamily="34" charset="0"/>
              </a:rPr>
              <a:t>Start doing a chemical cull at your institution, or pick one other major project that you think is high risk and high likelihood</a:t>
            </a:r>
          </a:p>
          <a:p>
            <a:pPr marL="0" indent="0">
              <a:lnSpc>
                <a:spcPct val="100000"/>
              </a:lnSpc>
              <a:spcBef>
                <a:spcPts val="0"/>
              </a:spcBef>
              <a:buNone/>
            </a:pPr>
            <a:endParaRPr lang="en-US" dirty="0">
              <a:solidFill>
                <a:srgbClr val="203965"/>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9996211B-5779-EB94-7A4D-ABE41E0C926F}"/>
              </a:ext>
            </a:extLst>
          </p:cNvPr>
          <p:cNvGrpSpPr/>
          <p:nvPr/>
        </p:nvGrpSpPr>
        <p:grpSpPr>
          <a:xfrm>
            <a:off x="6199417" y="6223000"/>
            <a:ext cx="5763947" cy="452105"/>
            <a:chOff x="0" y="0"/>
            <a:chExt cx="3084887" cy="3474657"/>
          </a:xfrm>
        </p:grpSpPr>
        <p:sp>
          <p:nvSpPr>
            <p:cNvPr id="5" name="Freeform 5">
              <a:extLst>
                <a:ext uri="{FF2B5EF4-FFF2-40B4-BE49-F238E27FC236}">
                  <a16:creationId xmlns:a16="http://schemas.microsoft.com/office/drawing/2014/main" id="{951C2E55-FBFE-AB12-98D9-C3EF1CC1C4B1}"/>
                </a:ext>
              </a:extLst>
            </p:cNvPr>
            <p:cNvSpPr/>
            <p:nvPr/>
          </p:nvSpPr>
          <p:spPr>
            <a:xfrm>
              <a:off x="0" y="0"/>
              <a:ext cx="3084887" cy="3474657"/>
            </a:xfrm>
            <a:custGeom>
              <a:avLst/>
              <a:gdLst/>
              <a:ahLst/>
              <a:cxnLst/>
              <a:rect l="l" t="t" r="r" b="b"/>
              <a:pathLst>
                <a:path w="3084887" h="3474657">
                  <a:moveTo>
                    <a:pt x="0" y="0"/>
                  </a:moveTo>
                  <a:lnTo>
                    <a:pt x="3084887" y="0"/>
                  </a:lnTo>
                  <a:lnTo>
                    <a:pt x="3084887" y="3474657"/>
                  </a:lnTo>
                  <a:lnTo>
                    <a:pt x="0" y="3474657"/>
                  </a:lnTo>
                  <a:close/>
                </a:path>
              </a:pathLst>
            </a:custGeom>
            <a:solidFill>
              <a:srgbClr val="FEBF0E"/>
            </a:solidFill>
          </p:spPr>
          <p:txBody>
            <a:bodyPr/>
            <a:lstStyle/>
            <a:p>
              <a:endParaRPr lang="en-US" sz="1200"/>
            </a:p>
          </p:txBody>
        </p:sp>
      </p:grpSp>
      <p:sp>
        <p:nvSpPr>
          <p:cNvPr id="6" name="Freeform 3">
            <a:extLst>
              <a:ext uri="{FF2B5EF4-FFF2-40B4-BE49-F238E27FC236}">
                <a16:creationId xmlns:a16="http://schemas.microsoft.com/office/drawing/2014/main" id="{05AD63F5-F36D-DDD0-8590-6DE2424FD5E4}"/>
              </a:ext>
            </a:extLst>
          </p:cNvPr>
          <p:cNvSpPr/>
          <p:nvPr/>
        </p:nvSpPr>
        <p:spPr>
          <a:xfrm>
            <a:off x="208627" y="6223000"/>
            <a:ext cx="8732173" cy="452105"/>
          </a:xfrm>
          <a:custGeom>
            <a:avLst/>
            <a:gdLst/>
            <a:ahLst/>
            <a:cxnLst/>
            <a:rect l="l" t="t" r="r" b="b"/>
            <a:pathLst>
              <a:path w="3102393" h="3474657">
                <a:moveTo>
                  <a:pt x="0" y="0"/>
                </a:moveTo>
                <a:lnTo>
                  <a:pt x="3102393" y="0"/>
                </a:lnTo>
                <a:lnTo>
                  <a:pt x="3102393" y="3474657"/>
                </a:lnTo>
                <a:lnTo>
                  <a:pt x="0" y="3474657"/>
                </a:lnTo>
                <a:close/>
              </a:path>
            </a:pathLst>
          </a:custGeom>
          <a:solidFill>
            <a:srgbClr val="203965"/>
          </a:solidFill>
        </p:spPr>
        <p:txBody>
          <a:bodyPr/>
          <a:lstStyle/>
          <a:p>
            <a:endParaRPr lang="en-US" sz="1200"/>
          </a:p>
        </p:txBody>
      </p:sp>
      <p:grpSp>
        <p:nvGrpSpPr>
          <p:cNvPr id="7" name="Group 6">
            <a:extLst>
              <a:ext uri="{FF2B5EF4-FFF2-40B4-BE49-F238E27FC236}">
                <a16:creationId xmlns:a16="http://schemas.microsoft.com/office/drawing/2014/main" id="{214FFFEE-930F-05B1-371E-AAA59F8E2D3A}"/>
              </a:ext>
            </a:extLst>
          </p:cNvPr>
          <p:cNvGrpSpPr>
            <a:grpSpLocks noChangeAspect="1"/>
          </p:cNvGrpSpPr>
          <p:nvPr/>
        </p:nvGrpSpPr>
        <p:grpSpPr>
          <a:xfrm>
            <a:off x="10691489" y="199692"/>
            <a:ext cx="1271875" cy="1271875"/>
            <a:chOff x="0" y="0"/>
            <a:chExt cx="6350000" cy="6350000"/>
          </a:xfrm>
          <a:solidFill>
            <a:srgbClr val="203965"/>
          </a:solidFill>
        </p:grpSpPr>
        <p:sp>
          <p:nvSpPr>
            <p:cNvPr id="8" name="Freeform 7">
              <a:extLst>
                <a:ext uri="{FF2B5EF4-FFF2-40B4-BE49-F238E27FC236}">
                  <a16:creationId xmlns:a16="http://schemas.microsoft.com/office/drawing/2014/main" id="{23B94234-FE12-29E1-00AA-F8C78B7B6C90}"/>
                </a:ext>
              </a:extLst>
            </p:cNvPr>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grpFill/>
            <a:ln w="12700">
              <a:solidFill>
                <a:srgbClr val="000000"/>
              </a:solidFill>
            </a:ln>
          </p:spPr>
          <p:txBody>
            <a:bodyPr/>
            <a:lstStyle/>
            <a:p>
              <a:endParaRPr lang="en-US" sz="1200"/>
            </a:p>
          </p:txBody>
        </p:sp>
        <p:sp>
          <p:nvSpPr>
            <p:cNvPr id="9" name="Freeform 8">
              <a:extLst>
                <a:ext uri="{FF2B5EF4-FFF2-40B4-BE49-F238E27FC236}">
                  <a16:creationId xmlns:a16="http://schemas.microsoft.com/office/drawing/2014/main" id="{E473FA6D-7952-BFE7-C34A-E356B24FB550}"/>
                </a:ext>
              </a:extLst>
            </p:cNvPr>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grpFill/>
          </p:spPr>
          <p:txBody>
            <a:bodyPr/>
            <a:lstStyle/>
            <a:p>
              <a:endParaRPr lang="en-US" sz="1200"/>
            </a:p>
          </p:txBody>
        </p:sp>
      </p:grpSp>
      <p:sp>
        <p:nvSpPr>
          <p:cNvPr id="10" name="Freeform 9">
            <a:extLst>
              <a:ext uri="{FF2B5EF4-FFF2-40B4-BE49-F238E27FC236}">
                <a16:creationId xmlns:a16="http://schemas.microsoft.com/office/drawing/2014/main" id="{4BE87827-A59E-5E2F-DF3B-D92B66E516E3}"/>
              </a:ext>
            </a:extLst>
          </p:cNvPr>
          <p:cNvSpPr/>
          <p:nvPr/>
        </p:nvSpPr>
        <p:spPr>
          <a:xfrm>
            <a:off x="10840959" y="349163"/>
            <a:ext cx="972935" cy="972935"/>
          </a:xfrm>
          <a:custGeom>
            <a:avLst/>
            <a:gdLst/>
            <a:ahLst/>
            <a:cxnLst/>
            <a:rect l="l" t="t" r="r" b="b"/>
            <a:pathLst>
              <a:path w="1459403" h="1459403">
                <a:moveTo>
                  <a:pt x="0" y="0"/>
                </a:moveTo>
                <a:lnTo>
                  <a:pt x="1459404" y="0"/>
                </a:lnTo>
                <a:lnTo>
                  <a:pt x="1459404" y="1459403"/>
                </a:lnTo>
                <a:lnTo>
                  <a:pt x="0" y="145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Tree>
    <p:extLst>
      <p:ext uri="{BB962C8B-B14F-4D97-AF65-F5344CB8AC3E}">
        <p14:creationId xmlns:p14="http://schemas.microsoft.com/office/powerpoint/2010/main" val="87811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815" y="1"/>
            <a:ext cx="12174185" cy="2407011"/>
            <a:chOff x="0" y="0"/>
            <a:chExt cx="6661764" cy="1317126"/>
          </a:xfrm>
        </p:grpSpPr>
        <p:sp>
          <p:nvSpPr>
            <p:cNvPr id="3" name="Freeform 3"/>
            <p:cNvSpPr/>
            <p:nvPr/>
          </p:nvSpPr>
          <p:spPr>
            <a:xfrm>
              <a:off x="0" y="0"/>
              <a:ext cx="6661764" cy="1317126"/>
            </a:xfrm>
            <a:custGeom>
              <a:avLst/>
              <a:gdLst/>
              <a:ahLst/>
              <a:cxnLst/>
              <a:rect l="l" t="t" r="r" b="b"/>
              <a:pathLst>
                <a:path w="6661764" h="1317126">
                  <a:moveTo>
                    <a:pt x="0" y="0"/>
                  </a:moveTo>
                  <a:lnTo>
                    <a:pt x="6661764" y="0"/>
                  </a:lnTo>
                  <a:lnTo>
                    <a:pt x="6661764" y="1317126"/>
                  </a:lnTo>
                  <a:lnTo>
                    <a:pt x="0" y="1317126"/>
                  </a:lnTo>
                  <a:close/>
                </a:path>
              </a:pathLst>
            </a:custGeom>
            <a:solidFill>
              <a:srgbClr val="203965"/>
            </a:solidFill>
          </p:spPr>
          <p:txBody>
            <a:bodyPr/>
            <a:lstStyle/>
            <a:p>
              <a:endParaRPr lang="en-US" sz="1200"/>
            </a:p>
          </p:txBody>
        </p:sp>
      </p:grpSp>
      <p:sp>
        <p:nvSpPr>
          <p:cNvPr id="5" name="AutoShape 5"/>
          <p:cNvSpPr/>
          <p:nvPr/>
        </p:nvSpPr>
        <p:spPr>
          <a:xfrm>
            <a:off x="685800" y="1664197"/>
            <a:ext cx="836140" cy="0"/>
          </a:xfrm>
          <a:prstGeom prst="line">
            <a:avLst/>
          </a:prstGeom>
          <a:ln w="38100" cap="flat">
            <a:solidFill>
              <a:srgbClr val="FEBF0E"/>
            </a:solidFill>
            <a:prstDash val="solid"/>
            <a:headEnd type="none" w="sm" len="sm"/>
            <a:tailEnd type="none" w="sm" len="sm"/>
          </a:ln>
        </p:spPr>
        <p:txBody>
          <a:bodyPr/>
          <a:lstStyle/>
          <a:p>
            <a:endParaRPr lang="en-US" sz="1200"/>
          </a:p>
        </p:txBody>
      </p:sp>
      <p:grpSp>
        <p:nvGrpSpPr>
          <p:cNvPr id="6" name="Group 6"/>
          <p:cNvGrpSpPr>
            <a:grpSpLocks noChangeAspect="1"/>
          </p:cNvGrpSpPr>
          <p:nvPr/>
        </p:nvGrpSpPr>
        <p:grpSpPr>
          <a:xfrm>
            <a:off x="8194040" y="1628198"/>
            <a:ext cx="1557626" cy="1557626"/>
            <a:chOff x="0" y="0"/>
            <a:chExt cx="6350000" cy="6350000"/>
          </a:xfrm>
        </p:grpSpPr>
        <p:sp>
          <p:nvSpPr>
            <p:cNvPr id="7" name="Freeform 7"/>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FEBF0E"/>
            </a:solidFill>
            <a:ln w="12700">
              <a:solidFill>
                <a:srgbClr val="000000"/>
              </a:solidFill>
            </a:ln>
          </p:spPr>
          <p:txBody>
            <a:bodyPr/>
            <a:lstStyle/>
            <a:p>
              <a:endParaRPr lang="en-US" sz="1200"/>
            </a:p>
          </p:txBody>
        </p:sp>
        <p:sp>
          <p:nvSpPr>
            <p:cNvPr id="8" name="Freeform 8"/>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sz="1200"/>
            </a:p>
          </p:txBody>
        </p:sp>
      </p:grpSp>
      <p:grpSp>
        <p:nvGrpSpPr>
          <p:cNvPr id="9" name="Group 9"/>
          <p:cNvGrpSpPr>
            <a:grpSpLocks noChangeAspect="1"/>
          </p:cNvGrpSpPr>
          <p:nvPr/>
        </p:nvGrpSpPr>
        <p:grpSpPr>
          <a:xfrm>
            <a:off x="9948574" y="1628198"/>
            <a:ext cx="1557626" cy="1557626"/>
            <a:chOff x="0" y="0"/>
            <a:chExt cx="6350000" cy="6350000"/>
          </a:xfrm>
        </p:grpSpPr>
        <p:sp>
          <p:nvSpPr>
            <p:cNvPr id="10" name="Freeform 10"/>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FEBF0E"/>
            </a:solidFill>
            <a:ln w="12700">
              <a:solidFill>
                <a:srgbClr val="000000"/>
              </a:solidFill>
            </a:ln>
          </p:spPr>
          <p:txBody>
            <a:bodyPr/>
            <a:lstStyle/>
            <a:p>
              <a:endParaRPr lang="en-US" sz="1200"/>
            </a:p>
          </p:txBody>
        </p:sp>
        <p:sp>
          <p:nvSpPr>
            <p:cNvPr id="11" name="Freeform 11"/>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sz="1200"/>
            </a:p>
          </p:txBody>
        </p:sp>
      </p:grpSp>
      <p:grpSp>
        <p:nvGrpSpPr>
          <p:cNvPr id="12" name="Group 12"/>
          <p:cNvGrpSpPr>
            <a:grpSpLocks noChangeAspect="1"/>
          </p:cNvGrpSpPr>
          <p:nvPr/>
        </p:nvGrpSpPr>
        <p:grpSpPr>
          <a:xfrm>
            <a:off x="6439506" y="1632564"/>
            <a:ext cx="1557626" cy="1557626"/>
            <a:chOff x="0" y="0"/>
            <a:chExt cx="6350000" cy="6350000"/>
          </a:xfrm>
        </p:grpSpPr>
        <p:sp>
          <p:nvSpPr>
            <p:cNvPr id="13" name="Freeform 13"/>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FEBF0E"/>
            </a:solidFill>
            <a:ln w="12700">
              <a:solidFill>
                <a:srgbClr val="000000"/>
              </a:solidFill>
            </a:ln>
          </p:spPr>
          <p:txBody>
            <a:bodyPr/>
            <a:lstStyle/>
            <a:p>
              <a:endParaRPr lang="en-US" sz="1200"/>
            </a:p>
          </p:txBody>
        </p:sp>
        <p:sp>
          <p:nvSpPr>
            <p:cNvPr id="14" name="Freeform 14"/>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sz="1200"/>
            </a:p>
          </p:txBody>
        </p:sp>
      </p:grpSp>
      <p:sp>
        <p:nvSpPr>
          <p:cNvPr id="15" name="Freeform 15"/>
          <p:cNvSpPr/>
          <p:nvPr/>
        </p:nvSpPr>
        <p:spPr>
          <a:xfrm>
            <a:off x="6674860" y="1898198"/>
            <a:ext cx="1086917" cy="1017626"/>
          </a:xfrm>
          <a:custGeom>
            <a:avLst/>
            <a:gdLst/>
            <a:ahLst/>
            <a:cxnLst/>
            <a:rect l="l" t="t" r="r" b="b"/>
            <a:pathLst>
              <a:path w="1630376" h="1526439">
                <a:moveTo>
                  <a:pt x="0" y="0"/>
                </a:moveTo>
                <a:lnTo>
                  <a:pt x="1630376" y="0"/>
                </a:lnTo>
                <a:lnTo>
                  <a:pt x="1630376" y="1526439"/>
                </a:lnTo>
                <a:lnTo>
                  <a:pt x="0" y="15264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6" name="TextBox 16"/>
          <p:cNvSpPr txBox="1"/>
          <p:nvPr/>
        </p:nvSpPr>
        <p:spPr>
          <a:xfrm>
            <a:off x="685800" y="974149"/>
            <a:ext cx="3135429" cy="598369"/>
          </a:xfrm>
          <a:prstGeom prst="rect">
            <a:avLst/>
          </a:prstGeom>
        </p:spPr>
        <p:txBody>
          <a:bodyPr wrap="square" lIns="0" tIns="0" rIns="0" bIns="0" rtlCol="0" anchor="t">
            <a:spAutoFit/>
          </a:bodyPr>
          <a:lstStyle/>
          <a:p>
            <a:pPr>
              <a:lnSpc>
                <a:spcPts val="4400"/>
              </a:lnSpc>
            </a:pPr>
            <a:r>
              <a:rPr lang="en-US" sz="6000" dirty="0">
                <a:solidFill>
                  <a:srgbClr val="FFFFFF"/>
                </a:solidFill>
                <a:latin typeface="Arial"/>
              </a:rPr>
              <a:t>Agenda</a:t>
            </a:r>
          </a:p>
        </p:txBody>
      </p:sp>
      <p:sp>
        <p:nvSpPr>
          <p:cNvPr id="17" name="TextBox 17"/>
          <p:cNvSpPr txBox="1"/>
          <p:nvPr/>
        </p:nvSpPr>
        <p:spPr>
          <a:xfrm>
            <a:off x="921155" y="3190190"/>
            <a:ext cx="9057948" cy="3447098"/>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2800" dirty="0">
                <a:solidFill>
                  <a:srgbClr val="203965"/>
                </a:solidFill>
                <a:latin typeface="Arial" panose="020B0604020202020204" pitchFamily="34" charset="0"/>
                <a:cs typeface="Arial" panose="020B0604020202020204" pitchFamily="34" charset="0"/>
              </a:rPr>
              <a:t>DoE Regulations – Effective July 1, 2024 </a:t>
            </a:r>
          </a:p>
          <a:p>
            <a:pPr marL="457200" indent="-457200">
              <a:buFont typeface="Arial" panose="020B0604020202020204" pitchFamily="34" charset="0"/>
              <a:buChar char="•"/>
            </a:pPr>
            <a:r>
              <a:rPr lang="en-US" sz="2800" dirty="0">
                <a:solidFill>
                  <a:srgbClr val="203965"/>
                </a:solidFill>
                <a:latin typeface="Arial" panose="020B0604020202020204" pitchFamily="34" charset="0"/>
                <a:cs typeface="Arial" panose="020B0604020202020204" pitchFamily="34" charset="0"/>
              </a:rPr>
              <a:t>Title IX  </a:t>
            </a:r>
          </a:p>
          <a:p>
            <a:pPr marL="457200" indent="-457200">
              <a:buFont typeface="Arial" panose="020B0604020202020204" pitchFamily="34" charset="0"/>
              <a:buChar char="•"/>
            </a:pPr>
            <a:r>
              <a:rPr lang="en-US" sz="2800" dirty="0">
                <a:solidFill>
                  <a:srgbClr val="203965"/>
                </a:solidFill>
                <a:latin typeface="Arial" panose="020B0604020202020204" pitchFamily="34" charset="0"/>
                <a:cs typeface="Arial" panose="020B0604020202020204" pitchFamily="34" charset="0"/>
              </a:rPr>
              <a:t>Pregnancy, Pregnancy-related conditions, Lactation Rooms</a:t>
            </a:r>
          </a:p>
          <a:p>
            <a:pPr marL="457200" indent="-457200">
              <a:buFont typeface="Arial" panose="020B0604020202020204" pitchFamily="34" charset="0"/>
              <a:buChar char="•"/>
            </a:pPr>
            <a:r>
              <a:rPr lang="en-US" sz="2800" dirty="0">
                <a:solidFill>
                  <a:srgbClr val="203965"/>
                </a:solidFill>
                <a:latin typeface="Arial" panose="020B0604020202020204" pitchFamily="34" charset="0"/>
                <a:cs typeface="Arial" panose="020B0604020202020204" pitchFamily="34" charset="0"/>
              </a:rPr>
              <a:t>Chemical Hygiene Plans</a:t>
            </a:r>
          </a:p>
          <a:p>
            <a:pPr marL="457200" indent="-457200">
              <a:buFont typeface="Arial" panose="020B0604020202020204" pitchFamily="34" charset="0"/>
              <a:buChar char="•"/>
            </a:pPr>
            <a:r>
              <a:rPr lang="en-US" sz="2800" dirty="0">
                <a:solidFill>
                  <a:srgbClr val="203965"/>
                </a:solidFill>
                <a:latin typeface="Arial" panose="020B0604020202020204" pitchFamily="34" charset="0"/>
                <a:cs typeface="Arial" panose="020B0604020202020204" pitchFamily="34" charset="0"/>
              </a:rPr>
              <a:t>Institutional Websites </a:t>
            </a:r>
          </a:p>
          <a:p>
            <a:pPr marL="457200" indent="-457200">
              <a:buFont typeface="Arial" panose="020B0604020202020204" pitchFamily="34" charset="0"/>
              <a:buChar char="•"/>
            </a:pPr>
            <a:r>
              <a:rPr lang="en-US" sz="2800" dirty="0">
                <a:solidFill>
                  <a:srgbClr val="203965"/>
                </a:solidFill>
                <a:latin typeface="Arial" panose="020B0604020202020204" pitchFamily="34" charset="0"/>
                <a:cs typeface="Arial" panose="020B0604020202020204" pitchFamily="34" charset="0"/>
              </a:rPr>
              <a:t>Q&amp;A</a:t>
            </a:r>
          </a:p>
          <a:p>
            <a:r>
              <a:rPr lang="en-US" sz="2800" dirty="0">
                <a:solidFill>
                  <a:srgbClr val="203965"/>
                </a:solidFill>
                <a:latin typeface="Arial" panose="020B0604020202020204" pitchFamily="34" charset="0"/>
                <a:cs typeface="Arial" panose="020B0604020202020204" pitchFamily="34" charset="0"/>
              </a:rPr>
              <a:t> </a:t>
            </a:r>
          </a:p>
        </p:txBody>
      </p:sp>
      <p:sp>
        <p:nvSpPr>
          <p:cNvPr id="18" name="Freeform 18"/>
          <p:cNvSpPr/>
          <p:nvPr/>
        </p:nvSpPr>
        <p:spPr>
          <a:xfrm>
            <a:off x="10183466" y="1902564"/>
            <a:ext cx="1086917" cy="1017626"/>
          </a:xfrm>
          <a:custGeom>
            <a:avLst/>
            <a:gdLst/>
            <a:ahLst/>
            <a:cxnLst/>
            <a:rect l="l" t="t" r="r" b="b"/>
            <a:pathLst>
              <a:path w="1630376" h="1526439">
                <a:moveTo>
                  <a:pt x="0" y="0"/>
                </a:moveTo>
                <a:lnTo>
                  <a:pt x="1630376" y="0"/>
                </a:lnTo>
                <a:lnTo>
                  <a:pt x="1630376" y="1526439"/>
                </a:lnTo>
                <a:lnTo>
                  <a:pt x="0" y="15264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9" name="Freeform 19"/>
          <p:cNvSpPr/>
          <p:nvPr/>
        </p:nvSpPr>
        <p:spPr>
          <a:xfrm>
            <a:off x="8429394" y="1902564"/>
            <a:ext cx="1086917" cy="1017626"/>
          </a:xfrm>
          <a:custGeom>
            <a:avLst/>
            <a:gdLst/>
            <a:ahLst/>
            <a:cxnLst/>
            <a:rect l="l" t="t" r="r" b="b"/>
            <a:pathLst>
              <a:path w="1630376" h="1526439">
                <a:moveTo>
                  <a:pt x="0" y="0"/>
                </a:moveTo>
                <a:lnTo>
                  <a:pt x="1630376" y="0"/>
                </a:lnTo>
                <a:lnTo>
                  <a:pt x="1630376" y="1526439"/>
                </a:lnTo>
                <a:lnTo>
                  <a:pt x="0" y="15264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AC33-B309-9E4F-BBCD-D3375DFFE9AA}"/>
              </a:ext>
            </a:extLst>
          </p:cNvPr>
          <p:cNvSpPr>
            <a:spLocks noGrp="1"/>
          </p:cNvSpPr>
          <p:nvPr>
            <p:ph type="title"/>
          </p:nvPr>
        </p:nvSpPr>
        <p:spPr>
          <a:xfrm>
            <a:off x="2394118" y="199692"/>
            <a:ext cx="7200986" cy="1676603"/>
          </a:xfrm>
        </p:spPr>
        <p:txBody>
          <a:bodyPr>
            <a:noAutofit/>
          </a:bodyPr>
          <a:lstStyle/>
          <a:p>
            <a:pPr algn="ctr"/>
            <a:r>
              <a:rPr lang="en-US" sz="6000" dirty="0">
                <a:solidFill>
                  <a:srgbClr val="203965"/>
                </a:solidFill>
                <a:latin typeface="Arial" panose="020B0604020202020204" pitchFamily="34" charset="0"/>
                <a:cs typeface="Arial" panose="020B0604020202020204" pitchFamily="34" charset="0"/>
              </a:rPr>
              <a:t>Chemical Hygiene Plan</a:t>
            </a:r>
          </a:p>
        </p:txBody>
      </p:sp>
      <p:pic>
        <p:nvPicPr>
          <p:cNvPr id="4" name="Content Placeholder 3">
            <a:extLst>
              <a:ext uri="{FF2B5EF4-FFF2-40B4-BE49-F238E27FC236}">
                <a16:creationId xmlns:a16="http://schemas.microsoft.com/office/drawing/2014/main" id="{910A6EB8-CA03-22BF-7340-F77E46E69EE7}"/>
              </a:ext>
            </a:extLst>
          </p:cNvPr>
          <p:cNvPicPr>
            <a:picLocks noGrp="1" noChangeAspect="1"/>
          </p:cNvPicPr>
          <p:nvPr>
            <p:ph idx="1"/>
          </p:nvPr>
        </p:nvPicPr>
        <p:blipFill>
          <a:blip r:embed="rId3"/>
          <a:stretch>
            <a:fillRect/>
          </a:stretch>
        </p:blipFill>
        <p:spPr>
          <a:xfrm>
            <a:off x="1102936" y="2400300"/>
            <a:ext cx="9096866" cy="3282950"/>
          </a:xfrm>
          <a:prstGeom prst="rect">
            <a:avLst/>
          </a:prstGeom>
        </p:spPr>
      </p:pic>
      <p:grpSp>
        <p:nvGrpSpPr>
          <p:cNvPr id="5" name="Group 4">
            <a:extLst>
              <a:ext uri="{FF2B5EF4-FFF2-40B4-BE49-F238E27FC236}">
                <a16:creationId xmlns:a16="http://schemas.microsoft.com/office/drawing/2014/main" id="{2A23CD4D-1B47-533C-0BCC-81D8D5D500F9}"/>
              </a:ext>
            </a:extLst>
          </p:cNvPr>
          <p:cNvGrpSpPr/>
          <p:nvPr/>
        </p:nvGrpSpPr>
        <p:grpSpPr>
          <a:xfrm>
            <a:off x="6199417" y="6223000"/>
            <a:ext cx="5763947" cy="452105"/>
            <a:chOff x="0" y="0"/>
            <a:chExt cx="3084887" cy="3474657"/>
          </a:xfrm>
        </p:grpSpPr>
        <p:sp>
          <p:nvSpPr>
            <p:cNvPr id="6" name="Freeform 5">
              <a:extLst>
                <a:ext uri="{FF2B5EF4-FFF2-40B4-BE49-F238E27FC236}">
                  <a16:creationId xmlns:a16="http://schemas.microsoft.com/office/drawing/2014/main" id="{079F85CF-52DD-9AED-9B2C-97F6C85F19FA}"/>
                </a:ext>
              </a:extLst>
            </p:cNvPr>
            <p:cNvSpPr/>
            <p:nvPr/>
          </p:nvSpPr>
          <p:spPr>
            <a:xfrm>
              <a:off x="0" y="0"/>
              <a:ext cx="3084887" cy="3474657"/>
            </a:xfrm>
            <a:custGeom>
              <a:avLst/>
              <a:gdLst/>
              <a:ahLst/>
              <a:cxnLst/>
              <a:rect l="l" t="t" r="r" b="b"/>
              <a:pathLst>
                <a:path w="3084887" h="3474657">
                  <a:moveTo>
                    <a:pt x="0" y="0"/>
                  </a:moveTo>
                  <a:lnTo>
                    <a:pt x="3084887" y="0"/>
                  </a:lnTo>
                  <a:lnTo>
                    <a:pt x="3084887" y="3474657"/>
                  </a:lnTo>
                  <a:lnTo>
                    <a:pt x="0" y="3474657"/>
                  </a:lnTo>
                  <a:close/>
                </a:path>
              </a:pathLst>
            </a:custGeom>
            <a:solidFill>
              <a:srgbClr val="FEBF0E"/>
            </a:solidFill>
          </p:spPr>
          <p:txBody>
            <a:bodyPr/>
            <a:lstStyle/>
            <a:p>
              <a:endParaRPr lang="en-US" sz="1200"/>
            </a:p>
          </p:txBody>
        </p:sp>
      </p:grpSp>
      <p:sp>
        <p:nvSpPr>
          <p:cNvPr id="7" name="Freeform 3">
            <a:extLst>
              <a:ext uri="{FF2B5EF4-FFF2-40B4-BE49-F238E27FC236}">
                <a16:creationId xmlns:a16="http://schemas.microsoft.com/office/drawing/2014/main" id="{0E82B261-12B8-33F8-51C8-C6F2C5F5F981}"/>
              </a:ext>
            </a:extLst>
          </p:cNvPr>
          <p:cNvSpPr/>
          <p:nvPr/>
        </p:nvSpPr>
        <p:spPr>
          <a:xfrm>
            <a:off x="208627" y="6223000"/>
            <a:ext cx="8732173" cy="452105"/>
          </a:xfrm>
          <a:custGeom>
            <a:avLst/>
            <a:gdLst/>
            <a:ahLst/>
            <a:cxnLst/>
            <a:rect l="l" t="t" r="r" b="b"/>
            <a:pathLst>
              <a:path w="3102393" h="3474657">
                <a:moveTo>
                  <a:pt x="0" y="0"/>
                </a:moveTo>
                <a:lnTo>
                  <a:pt x="3102393" y="0"/>
                </a:lnTo>
                <a:lnTo>
                  <a:pt x="3102393" y="3474657"/>
                </a:lnTo>
                <a:lnTo>
                  <a:pt x="0" y="3474657"/>
                </a:lnTo>
                <a:close/>
              </a:path>
            </a:pathLst>
          </a:custGeom>
          <a:solidFill>
            <a:srgbClr val="203965"/>
          </a:solidFill>
        </p:spPr>
        <p:txBody>
          <a:bodyPr/>
          <a:lstStyle/>
          <a:p>
            <a:endParaRPr lang="en-US" sz="1200"/>
          </a:p>
        </p:txBody>
      </p:sp>
      <p:grpSp>
        <p:nvGrpSpPr>
          <p:cNvPr id="8" name="Group 6">
            <a:extLst>
              <a:ext uri="{FF2B5EF4-FFF2-40B4-BE49-F238E27FC236}">
                <a16:creationId xmlns:a16="http://schemas.microsoft.com/office/drawing/2014/main" id="{20CB7258-51D9-1739-127E-7AFC5BF82DB8}"/>
              </a:ext>
            </a:extLst>
          </p:cNvPr>
          <p:cNvGrpSpPr>
            <a:grpSpLocks noChangeAspect="1"/>
          </p:cNvGrpSpPr>
          <p:nvPr/>
        </p:nvGrpSpPr>
        <p:grpSpPr>
          <a:xfrm>
            <a:off x="10691489" y="199692"/>
            <a:ext cx="1271875" cy="1271875"/>
            <a:chOff x="0" y="0"/>
            <a:chExt cx="6350000" cy="6350000"/>
          </a:xfrm>
          <a:solidFill>
            <a:srgbClr val="203965"/>
          </a:solidFill>
        </p:grpSpPr>
        <p:sp>
          <p:nvSpPr>
            <p:cNvPr id="9" name="Freeform 7">
              <a:extLst>
                <a:ext uri="{FF2B5EF4-FFF2-40B4-BE49-F238E27FC236}">
                  <a16:creationId xmlns:a16="http://schemas.microsoft.com/office/drawing/2014/main" id="{C9368F12-DFE0-FC7B-7649-3055DC5922A3}"/>
                </a:ext>
              </a:extLst>
            </p:cNvPr>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grpFill/>
            <a:ln w="12700">
              <a:solidFill>
                <a:srgbClr val="000000"/>
              </a:solidFill>
            </a:ln>
          </p:spPr>
          <p:txBody>
            <a:bodyPr/>
            <a:lstStyle/>
            <a:p>
              <a:endParaRPr lang="en-US" sz="1200"/>
            </a:p>
          </p:txBody>
        </p:sp>
        <p:sp>
          <p:nvSpPr>
            <p:cNvPr id="10" name="Freeform 8">
              <a:extLst>
                <a:ext uri="{FF2B5EF4-FFF2-40B4-BE49-F238E27FC236}">
                  <a16:creationId xmlns:a16="http://schemas.microsoft.com/office/drawing/2014/main" id="{726150B8-27AB-6B79-AED1-0F5113B50698}"/>
                </a:ext>
              </a:extLst>
            </p:cNvPr>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grpFill/>
          </p:spPr>
          <p:txBody>
            <a:bodyPr/>
            <a:lstStyle/>
            <a:p>
              <a:endParaRPr lang="en-US" sz="1200"/>
            </a:p>
          </p:txBody>
        </p:sp>
      </p:grpSp>
      <p:sp>
        <p:nvSpPr>
          <p:cNvPr id="11" name="Freeform 9">
            <a:extLst>
              <a:ext uri="{FF2B5EF4-FFF2-40B4-BE49-F238E27FC236}">
                <a16:creationId xmlns:a16="http://schemas.microsoft.com/office/drawing/2014/main" id="{D5CEAF59-C92F-B18F-9EF6-A7C254490C20}"/>
              </a:ext>
            </a:extLst>
          </p:cNvPr>
          <p:cNvSpPr/>
          <p:nvPr/>
        </p:nvSpPr>
        <p:spPr>
          <a:xfrm>
            <a:off x="10840959" y="349163"/>
            <a:ext cx="972935" cy="972935"/>
          </a:xfrm>
          <a:custGeom>
            <a:avLst/>
            <a:gdLst/>
            <a:ahLst/>
            <a:cxnLst/>
            <a:rect l="l" t="t" r="r" b="b"/>
            <a:pathLst>
              <a:path w="1459403" h="1459403">
                <a:moveTo>
                  <a:pt x="0" y="0"/>
                </a:moveTo>
                <a:lnTo>
                  <a:pt x="1459404" y="0"/>
                </a:lnTo>
                <a:lnTo>
                  <a:pt x="1459404" y="1459403"/>
                </a:lnTo>
                <a:lnTo>
                  <a:pt x="0" y="14594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Tree>
    <p:extLst>
      <p:ext uri="{BB962C8B-B14F-4D97-AF65-F5344CB8AC3E}">
        <p14:creationId xmlns:p14="http://schemas.microsoft.com/office/powerpoint/2010/main" val="2414168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815" y="0"/>
            <a:ext cx="12174185" cy="2787802"/>
            <a:chOff x="0" y="0"/>
            <a:chExt cx="6661764" cy="1525497"/>
          </a:xfrm>
        </p:grpSpPr>
        <p:sp>
          <p:nvSpPr>
            <p:cNvPr id="3" name="Freeform 3"/>
            <p:cNvSpPr/>
            <p:nvPr/>
          </p:nvSpPr>
          <p:spPr>
            <a:xfrm>
              <a:off x="0" y="0"/>
              <a:ext cx="6661764" cy="1525497"/>
            </a:xfrm>
            <a:custGeom>
              <a:avLst/>
              <a:gdLst/>
              <a:ahLst/>
              <a:cxnLst/>
              <a:rect l="l" t="t" r="r" b="b"/>
              <a:pathLst>
                <a:path w="6661764" h="1525497">
                  <a:moveTo>
                    <a:pt x="0" y="0"/>
                  </a:moveTo>
                  <a:lnTo>
                    <a:pt x="6661764" y="0"/>
                  </a:lnTo>
                  <a:lnTo>
                    <a:pt x="6661764" y="1525497"/>
                  </a:lnTo>
                  <a:lnTo>
                    <a:pt x="0" y="1525497"/>
                  </a:lnTo>
                  <a:close/>
                </a:path>
              </a:pathLst>
            </a:custGeom>
            <a:solidFill>
              <a:srgbClr val="203965"/>
            </a:solidFill>
          </p:spPr>
          <p:txBody>
            <a:bodyPr/>
            <a:lstStyle/>
            <a:p>
              <a:endParaRPr lang="en-US" sz="1200"/>
            </a:p>
          </p:txBody>
        </p:sp>
      </p:grpSp>
      <p:sp>
        <p:nvSpPr>
          <p:cNvPr id="4" name="AutoShape 4"/>
          <p:cNvSpPr/>
          <p:nvPr/>
        </p:nvSpPr>
        <p:spPr>
          <a:xfrm>
            <a:off x="685800" y="1683376"/>
            <a:ext cx="836140" cy="0"/>
          </a:xfrm>
          <a:prstGeom prst="line">
            <a:avLst/>
          </a:prstGeom>
          <a:ln w="38100" cap="flat">
            <a:solidFill>
              <a:srgbClr val="FEBF0E"/>
            </a:solidFill>
            <a:prstDash val="solid"/>
            <a:headEnd type="none" w="sm" len="sm"/>
            <a:tailEnd type="none" w="sm" len="sm"/>
          </a:ln>
        </p:spPr>
        <p:txBody>
          <a:bodyPr/>
          <a:lstStyle/>
          <a:p>
            <a:endParaRPr lang="en-US" sz="1200"/>
          </a:p>
        </p:txBody>
      </p:sp>
      <p:grpSp>
        <p:nvGrpSpPr>
          <p:cNvPr id="5" name="Group 5"/>
          <p:cNvGrpSpPr>
            <a:grpSpLocks noChangeAspect="1"/>
          </p:cNvGrpSpPr>
          <p:nvPr/>
        </p:nvGrpSpPr>
        <p:grpSpPr>
          <a:xfrm>
            <a:off x="8874700" y="1670676"/>
            <a:ext cx="1920042" cy="1920042"/>
            <a:chOff x="0" y="0"/>
            <a:chExt cx="6350000" cy="6350000"/>
          </a:xfrm>
        </p:grpSpPr>
        <p:sp>
          <p:nvSpPr>
            <p:cNvPr id="6" name="Freeform 6"/>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FEBF0E"/>
            </a:solidFill>
            <a:ln w="12700">
              <a:solidFill>
                <a:srgbClr val="000000"/>
              </a:solidFill>
            </a:ln>
          </p:spPr>
          <p:txBody>
            <a:bodyPr/>
            <a:lstStyle/>
            <a:p>
              <a:endParaRPr lang="en-US" sz="1200"/>
            </a:p>
          </p:txBody>
        </p:sp>
        <p:sp>
          <p:nvSpPr>
            <p:cNvPr id="7" name="Freeform 7"/>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sz="1200"/>
            </a:p>
          </p:txBody>
        </p:sp>
      </p:grpSp>
      <p:sp>
        <p:nvSpPr>
          <p:cNvPr id="8" name="Freeform 8"/>
          <p:cNvSpPr/>
          <p:nvPr/>
        </p:nvSpPr>
        <p:spPr>
          <a:xfrm>
            <a:off x="9078229" y="1935055"/>
            <a:ext cx="1599119" cy="1325269"/>
          </a:xfrm>
          <a:custGeom>
            <a:avLst/>
            <a:gdLst/>
            <a:ahLst/>
            <a:cxnLst/>
            <a:rect l="l" t="t" r="r" b="b"/>
            <a:pathLst>
              <a:path w="2398678" h="1987904">
                <a:moveTo>
                  <a:pt x="0" y="0"/>
                </a:moveTo>
                <a:lnTo>
                  <a:pt x="2398678" y="0"/>
                </a:lnTo>
                <a:lnTo>
                  <a:pt x="2398678" y="1987905"/>
                </a:lnTo>
                <a:lnTo>
                  <a:pt x="0" y="1987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9" name="TextBox 9"/>
          <p:cNvSpPr txBox="1"/>
          <p:nvPr/>
        </p:nvSpPr>
        <p:spPr>
          <a:xfrm>
            <a:off x="685800" y="966420"/>
            <a:ext cx="7383544" cy="598369"/>
          </a:xfrm>
          <a:prstGeom prst="rect">
            <a:avLst/>
          </a:prstGeom>
        </p:spPr>
        <p:txBody>
          <a:bodyPr wrap="square" lIns="0" tIns="0" rIns="0" bIns="0" rtlCol="0" anchor="t">
            <a:spAutoFit/>
          </a:bodyPr>
          <a:lstStyle/>
          <a:p>
            <a:pPr>
              <a:lnSpc>
                <a:spcPts val="4400"/>
              </a:lnSpc>
            </a:pPr>
            <a:r>
              <a:rPr lang="en-US" sz="6000" dirty="0">
                <a:solidFill>
                  <a:srgbClr val="FFFFFF"/>
                </a:solidFill>
                <a:latin typeface="Arial"/>
              </a:rPr>
              <a:t>Institutional Websites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AC33-B309-9E4F-BBCD-D3375DFFE9AA}"/>
              </a:ext>
            </a:extLst>
          </p:cNvPr>
          <p:cNvSpPr>
            <a:spLocks noGrp="1"/>
          </p:cNvSpPr>
          <p:nvPr>
            <p:ph type="title"/>
          </p:nvPr>
        </p:nvSpPr>
        <p:spPr>
          <a:xfrm>
            <a:off x="2483252" y="195756"/>
            <a:ext cx="8008063" cy="1676603"/>
          </a:xfrm>
        </p:spPr>
        <p:txBody>
          <a:bodyPr>
            <a:noAutofit/>
          </a:bodyPr>
          <a:lstStyle/>
          <a:p>
            <a:pPr algn="ctr"/>
            <a:r>
              <a:rPr lang="en-US" sz="6000" dirty="0">
                <a:solidFill>
                  <a:srgbClr val="203965"/>
                </a:solidFill>
                <a:latin typeface="Arial" panose="020B0604020202020204" pitchFamily="34" charset="0"/>
                <a:cs typeface="Arial" panose="020B0604020202020204" pitchFamily="34" charset="0"/>
              </a:rPr>
              <a:t>Lawsuits </a:t>
            </a:r>
          </a:p>
        </p:txBody>
      </p:sp>
      <p:sp>
        <p:nvSpPr>
          <p:cNvPr id="3" name="Content Placeholder 2">
            <a:extLst>
              <a:ext uri="{FF2B5EF4-FFF2-40B4-BE49-F238E27FC236}">
                <a16:creationId xmlns:a16="http://schemas.microsoft.com/office/drawing/2014/main" id="{382A9DA5-D335-1749-B495-7A5B25847565}"/>
              </a:ext>
            </a:extLst>
          </p:cNvPr>
          <p:cNvSpPr>
            <a:spLocks noGrp="1"/>
          </p:cNvSpPr>
          <p:nvPr>
            <p:ph idx="1"/>
          </p:nvPr>
        </p:nvSpPr>
        <p:spPr>
          <a:xfrm>
            <a:off x="2837468" y="3016576"/>
            <a:ext cx="7891492" cy="1744943"/>
          </a:xfrm>
        </p:spPr>
        <p:txBody>
          <a:bodyPr>
            <a:noAutofit/>
          </a:bodyPr>
          <a:lstStyle/>
          <a:p>
            <a:r>
              <a:rPr lang="en-US" sz="2400" dirty="0">
                <a:solidFill>
                  <a:srgbClr val="203965"/>
                </a:solidFill>
                <a:latin typeface="Arial" panose="020B0604020202020204" pitchFamily="34" charset="0"/>
                <a:cs typeface="Arial" panose="020B0604020202020204" pitchFamily="34" charset="0"/>
              </a:rPr>
              <a:t>Alleged noncompliance with WCAG 2.0 standards</a:t>
            </a:r>
          </a:p>
          <a:p>
            <a:pPr marL="0" indent="0">
              <a:buNone/>
            </a:pPr>
            <a:endParaRPr lang="en-US" sz="2400" dirty="0">
              <a:solidFill>
                <a:srgbClr val="203965"/>
              </a:solidFill>
              <a:latin typeface="Arial" panose="020B0604020202020204" pitchFamily="34" charset="0"/>
              <a:cs typeface="Arial" panose="020B0604020202020204" pitchFamily="34" charset="0"/>
            </a:endParaRPr>
          </a:p>
          <a:p>
            <a:r>
              <a:rPr lang="en-US" sz="2400" dirty="0">
                <a:solidFill>
                  <a:srgbClr val="203965"/>
                </a:solidFill>
                <a:latin typeface="Arial" panose="020B0604020202020204" pitchFamily="34" charset="0"/>
                <a:cs typeface="Arial" panose="020B0604020202020204" pitchFamily="34" charset="0"/>
              </a:rPr>
              <a:t>Remedial action – compliance, training, policies, and monitoring</a:t>
            </a:r>
          </a:p>
          <a:p>
            <a:endParaRPr lang="en-US" sz="2400" dirty="0">
              <a:solidFill>
                <a:srgbClr val="203965"/>
              </a:solidFill>
              <a:latin typeface="Arial" panose="020B0604020202020204" pitchFamily="34" charset="0"/>
              <a:cs typeface="Arial" panose="020B0604020202020204" pitchFamily="34" charset="0"/>
            </a:endParaRPr>
          </a:p>
        </p:txBody>
      </p:sp>
      <p:grpSp>
        <p:nvGrpSpPr>
          <p:cNvPr id="5" name="Group 5">
            <a:extLst>
              <a:ext uri="{FF2B5EF4-FFF2-40B4-BE49-F238E27FC236}">
                <a16:creationId xmlns:a16="http://schemas.microsoft.com/office/drawing/2014/main" id="{ACB5EEB3-624C-7149-082B-C33C8CB6ACC8}"/>
              </a:ext>
            </a:extLst>
          </p:cNvPr>
          <p:cNvGrpSpPr/>
          <p:nvPr/>
        </p:nvGrpSpPr>
        <p:grpSpPr>
          <a:xfrm>
            <a:off x="0" y="1143000"/>
            <a:ext cx="1727200" cy="5715000"/>
            <a:chOff x="0" y="0"/>
            <a:chExt cx="1041697" cy="2171962"/>
          </a:xfrm>
        </p:grpSpPr>
        <p:sp>
          <p:nvSpPr>
            <p:cNvPr id="6" name="Freeform 6">
              <a:extLst>
                <a:ext uri="{FF2B5EF4-FFF2-40B4-BE49-F238E27FC236}">
                  <a16:creationId xmlns:a16="http://schemas.microsoft.com/office/drawing/2014/main" id="{C4485E9A-CAC1-1431-6504-1100DC41FADA}"/>
                </a:ext>
              </a:extLst>
            </p:cNvPr>
            <p:cNvSpPr/>
            <p:nvPr/>
          </p:nvSpPr>
          <p:spPr>
            <a:xfrm>
              <a:off x="0" y="0"/>
              <a:ext cx="1041697" cy="2171962"/>
            </a:xfrm>
            <a:custGeom>
              <a:avLst/>
              <a:gdLst/>
              <a:ahLst/>
              <a:cxnLst/>
              <a:rect l="l" t="t" r="r" b="b"/>
              <a:pathLst>
                <a:path w="1041697" h="2171962">
                  <a:moveTo>
                    <a:pt x="0" y="0"/>
                  </a:moveTo>
                  <a:lnTo>
                    <a:pt x="1041697" y="0"/>
                  </a:lnTo>
                  <a:lnTo>
                    <a:pt x="1041697" y="2171962"/>
                  </a:lnTo>
                  <a:lnTo>
                    <a:pt x="0" y="2171962"/>
                  </a:lnTo>
                  <a:close/>
                </a:path>
              </a:pathLst>
            </a:custGeom>
            <a:solidFill>
              <a:srgbClr val="FEBF0E"/>
            </a:solidFill>
          </p:spPr>
          <p:txBody>
            <a:bodyPr/>
            <a:lstStyle/>
            <a:p>
              <a:endParaRPr lang="en-US" sz="1200"/>
            </a:p>
          </p:txBody>
        </p:sp>
      </p:grpSp>
      <p:grpSp>
        <p:nvGrpSpPr>
          <p:cNvPr id="7" name="Group 8">
            <a:extLst>
              <a:ext uri="{FF2B5EF4-FFF2-40B4-BE49-F238E27FC236}">
                <a16:creationId xmlns:a16="http://schemas.microsoft.com/office/drawing/2014/main" id="{EE003081-F27D-40D5-034B-587FCB9B4BE9}"/>
              </a:ext>
            </a:extLst>
          </p:cNvPr>
          <p:cNvGrpSpPr>
            <a:grpSpLocks noChangeAspect="1"/>
          </p:cNvGrpSpPr>
          <p:nvPr/>
        </p:nvGrpSpPr>
        <p:grpSpPr>
          <a:xfrm>
            <a:off x="400430" y="158051"/>
            <a:ext cx="1557626" cy="1557626"/>
            <a:chOff x="0" y="0"/>
            <a:chExt cx="6350000" cy="6350000"/>
          </a:xfrm>
        </p:grpSpPr>
        <p:sp>
          <p:nvSpPr>
            <p:cNvPr id="8" name="Freeform 9">
              <a:extLst>
                <a:ext uri="{FF2B5EF4-FFF2-40B4-BE49-F238E27FC236}">
                  <a16:creationId xmlns:a16="http://schemas.microsoft.com/office/drawing/2014/main" id="{6959EC23-A948-8391-6F1F-DB403A3CCC14}"/>
                </a:ext>
              </a:extLst>
            </p:cNvPr>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203965"/>
            </a:solidFill>
            <a:ln w="12700">
              <a:solidFill>
                <a:srgbClr val="000000"/>
              </a:solidFill>
            </a:ln>
          </p:spPr>
          <p:txBody>
            <a:bodyPr/>
            <a:lstStyle/>
            <a:p>
              <a:endParaRPr lang="en-US" sz="1200"/>
            </a:p>
          </p:txBody>
        </p:sp>
        <p:sp>
          <p:nvSpPr>
            <p:cNvPr id="9" name="Freeform 10">
              <a:extLst>
                <a:ext uri="{FF2B5EF4-FFF2-40B4-BE49-F238E27FC236}">
                  <a16:creationId xmlns:a16="http://schemas.microsoft.com/office/drawing/2014/main" id="{B95C0FAD-34AC-F27F-F532-7E60ED91F83C}"/>
                </a:ext>
              </a:extLst>
            </p:cNvPr>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sz="1200"/>
            </a:p>
          </p:txBody>
        </p:sp>
      </p:grpSp>
      <p:sp>
        <p:nvSpPr>
          <p:cNvPr id="10" name="Freeform 8">
            <a:extLst>
              <a:ext uri="{FF2B5EF4-FFF2-40B4-BE49-F238E27FC236}">
                <a16:creationId xmlns:a16="http://schemas.microsoft.com/office/drawing/2014/main" id="{7623CDC6-CE0A-2A5D-4AFE-74F5F2E93906}"/>
              </a:ext>
            </a:extLst>
          </p:cNvPr>
          <p:cNvSpPr/>
          <p:nvPr/>
        </p:nvSpPr>
        <p:spPr>
          <a:xfrm>
            <a:off x="594648" y="460048"/>
            <a:ext cx="1132552" cy="953630"/>
          </a:xfrm>
          <a:custGeom>
            <a:avLst/>
            <a:gdLst/>
            <a:ahLst/>
            <a:cxnLst/>
            <a:rect l="l" t="t" r="r" b="b"/>
            <a:pathLst>
              <a:path w="2398678" h="1987904">
                <a:moveTo>
                  <a:pt x="0" y="0"/>
                </a:moveTo>
                <a:lnTo>
                  <a:pt x="2398678" y="0"/>
                </a:lnTo>
                <a:lnTo>
                  <a:pt x="2398678" y="1987905"/>
                </a:lnTo>
                <a:lnTo>
                  <a:pt x="0" y="1987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Tree>
    <p:extLst>
      <p:ext uri="{BB962C8B-B14F-4D97-AF65-F5344CB8AC3E}">
        <p14:creationId xmlns:p14="http://schemas.microsoft.com/office/powerpoint/2010/main" val="6208385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a:extLst>
              <a:ext uri="{FF2B5EF4-FFF2-40B4-BE49-F238E27FC236}">
                <a16:creationId xmlns:a16="http://schemas.microsoft.com/office/drawing/2014/main" id="{97A75925-CFA0-661D-6FB0-715BF6E67A39}"/>
              </a:ext>
            </a:extLst>
          </p:cNvPr>
          <p:cNvGrpSpPr/>
          <p:nvPr/>
        </p:nvGrpSpPr>
        <p:grpSpPr>
          <a:xfrm>
            <a:off x="11265408" y="749808"/>
            <a:ext cx="926592" cy="6108192"/>
            <a:chOff x="0" y="0"/>
            <a:chExt cx="1041697" cy="2171962"/>
          </a:xfrm>
        </p:grpSpPr>
        <p:sp>
          <p:nvSpPr>
            <p:cNvPr id="6" name="Freeform 6">
              <a:extLst>
                <a:ext uri="{FF2B5EF4-FFF2-40B4-BE49-F238E27FC236}">
                  <a16:creationId xmlns:a16="http://schemas.microsoft.com/office/drawing/2014/main" id="{34EE8629-1A2F-7A49-EFB3-522FF2B1DB53}"/>
                </a:ext>
              </a:extLst>
            </p:cNvPr>
            <p:cNvSpPr/>
            <p:nvPr/>
          </p:nvSpPr>
          <p:spPr>
            <a:xfrm>
              <a:off x="0" y="0"/>
              <a:ext cx="1041697" cy="2171962"/>
            </a:xfrm>
            <a:custGeom>
              <a:avLst/>
              <a:gdLst/>
              <a:ahLst/>
              <a:cxnLst/>
              <a:rect l="l" t="t" r="r" b="b"/>
              <a:pathLst>
                <a:path w="1041697" h="2171962">
                  <a:moveTo>
                    <a:pt x="0" y="0"/>
                  </a:moveTo>
                  <a:lnTo>
                    <a:pt x="1041697" y="0"/>
                  </a:lnTo>
                  <a:lnTo>
                    <a:pt x="1041697" y="2171962"/>
                  </a:lnTo>
                  <a:lnTo>
                    <a:pt x="0" y="2171962"/>
                  </a:lnTo>
                  <a:close/>
                </a:path>
              </a:pathLst>
            </a:custGeom>
            <a:solidFill>
              <a:srgbClr val="203965"/>
            </a:solidFill>
          </p:spPr>
          <p:txBody>
            <a:bodyPr/>
            <a:lstStyle/>
            <a:p>
              <a:endParaRPr lang="en-US" sz="1200"/>
            </a:p>
          </p:txBody>
        </p:sp>
      </p:grpSp>
      <p:grpSp>
        <p:nvGrpSpPr>
          <p:cNvPr id="23" name="Group 5">
            <a:extLst>
              <a:ext uri="{FF2B5EF4-FFF2-40B4-BE49-F238E27FC236}">
                <a16:creationId xmlns:a16="http://schemas.microsoft.com/office/drawing/2014/main" id="{8C676A49-3D35-F3F8-70EE-91D298FA1974}"/>
              </a:ext>
            </a:extLst>
          </p:cNvPr>
          <p:cNvGrpSpPr>
            <a:grpSpLocks noChangeAspect="1"/>
          </p:cNvGrpSpPr>
          <p:nvPr/>
        </p:nvGrpSpPr>
        <p:grpSpPr>
          <a:xfrm>
            <a:off x="9983295" y="155401"/>
            <a:ext cx="1884922" cy="1469605"/>
            <a:chOff x="0" y="0"/>
            <a:chExt cx="6350000" cy="6350000"/>
          </a:xfrm>
        </p:grpSpPr>
        <p:sp>
          <p:nvSpPr>
            <p:cNvPr id="24" name="Freeform 6">
              <a:extLst>
                <a:ext uri="{FF2B5EF4-FFF2-40B4-BE49-F238E27FC236}">
                  <a16:creationId xmlns:a16="http://schemas.microsoft.com/office/drawing/2014/main" id="{EACFF803-0EB9-AD58-61AE-4D9FB46715AB}"/>
                </a:ext>
              </a:extLst>
            </p:cNvPr>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FEBF0E"/>
            </a:solidFill>
            <a:ln w="12700">
              <a:solidFill>
                <a:srgbClr val="000000"/>
              </a:solidFill>
            </a:ln>
          </p:spPr>
          <p:txBody>
            <a:bodyPr/>
            <a:lstStyle/>
            <a:p>
              <a:endParaRPr lang="en-US" sz="1200"/>
            </a:p>
          </p:txBody>
        </p:sp>
        <p:sp>
          <p:nvSpPr>
            <p:cNvPr id="25" name="Freeform 7">
              <a:extLst>
                <a:ext uri="{FF2B5EF4-FFF2-40B4-BE49-F238E27FC236}">
                  <a16:creationId xmlns:a16="http://schemas.microsoft.com/office/drawing/2014/main" id="{8A9B1864-FCEF-4CD2-6275-2079357254EC}"/>
                </a:ext>
              </a:extLst>
            </p:cNvPr>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sz="1200"/>
            </a:p>
          </p:txBody>
        </p:sp>
      </p:grpSp>
      <p:sp>
        <p:nvSpPr>
          <p:cNvPr id="20" name="Freeform 8">
            <a:extLst>
              <a:ext uri="{FF2B5EF4-FFF2-40B4-BE49-F238E27FC236}">
                <a16:creationId xmlns:a16="http://schemas.microsoft.com/office/drawing/2014/main" id="{AA6B7217-8C3C-33EF-4186-597C16D79EA7}"/>
              </a:ext>
            </a:extLst>
          </p:cNvPr>
          <p:cNvSpPr/>
          <p:nvPr/>
        </p:nvSpPr>
        <p:spPr>
          <a:xfrm>
            <a:off x="9890228" y="426489"/>
            <a:ext cx="1727200" cy="1276407"/>
          </a:xfrm>
          <a:custGeom>
            <a:avLst/>
            <a:gdLst/>
            <a:ahLst/>
            <a:cxnLst/>
            <a:rect l="l" t="t" r="r" b="b"/>
            <a:pathLst>
              <a:path w="4486356" h="3173218">
                <a:moveTo>
                  <a:pt x="0" y="0"/>
                </a:moveTo>
                <a:lnTo>
                  <a:pt x="4486356" y="0"/>
                </a:lnTo>
                <a:lnTo>
                  <a:pt x="4486356" y="3173218"/>
                </a:lnTo>
                <a:lnTo>
                  <a:pt x="0" y="3173218"/>
                </a:lnTo>
                <a:lnTo>
                  <a:pt x="0" y="0"/>
                </a:lnTo>
                <a:close/>
              </a:path>
            </a:pathLst>
          </a:custGeom>
          <a:blipFill>
            <a:blip r:embed="rId3"/>
            <a:stretch>
              <a:fillRect l="-1462" r="-5300"/>
            </a:stretch>
          </a:blipFill>
        </p:spPr>
        <p:txBody>
          <a:bodyPr/>
          <a:lstStyle/>
          <a:p>
            <a:endParaRPr lang="en-US" sz="1200"/>
          </a:p>
        </p:txBody>
      </p:sp>
      <p:sp>
        <p:nvSpPr>
          <p:cNvPr id="21" name="TextBox 9">
            <a:extLst>
              <a:ext uri="{FF2B5EF4-FFF2-40B4-BE49-F238E27FC236}">
                <a16:creationId xmlns:a16="http://schemas.microsoft.com/office/drawing/2014/main" id="{6CF32965-9720-1DB9-6765-3535064B40DB}"/>
              </a:ext>
            </a:extLst>
          </p:cNvPr>
          <p:cNvSpPr txBox="1"/>
          <p:nvPr/>
        </p:nvSpPr>
        <p:spPr>
          <a:xfrm>
            <a:off x="4151011" y="429229"/>
            <a:ext cx="4196063" cy="598369"/>
          </a:xfrm>
          <a:prstGeom prst="rect">
            <a:avLst/>
          </a:prstGeom>
        </p:spPr>
        <p:txBody>
          <a:bodyPr wrap="square" lIns="0" tIns="0" rIns="0" bIns="0" rtlCol="0" anchor="t">
            <a:spAutoFit/>
          </a:bodyPr>
          <a:lstStyle/>
          <a:p>
            <a:pPr algn="ctr">
              <a:lnSpc>
                <a:spcPts val="4400"/>
              </a:lnSpc>
            </a:pPr>
            <a:r>
              <a:rPr lang="en-US" sz="6000" dirty="0">
                <a:solidFill>
                  <a:srgbClr val="203965"/>
                </a:solidFill>
                <a:latin typeface="Arial"/>
              </a:rPr>
              <a:t>Resources</a:t>
            </a:r>
          </a:p>
        </p:txBody>
      </p:sp>
      <p:sp>
        <p:nvSpPr>
          <p:cNvPr id="22" name="TextBox 10">
            <a:extLst>
              <a:ext uri="{FF2B5EF4-FFF2-40B4-BE49-F238E27FC236}">
                <a16:creationId xmlns:a16="http://schemas.microsoft.com/office/drawing/2014/main" id="{875A5151-1DC7-3F19-AAD4-99F8C59AAE01}"/>
              </a:ext>
            </a:extLst>
          </p:cNvPr>
          <p:cNvSpPr txBox="1"/>
          <p:nvPr/>
        </p:nvSpPr>
        <p:spPr>
          <a:xfrm>
            <a:off x="755374" y="1321904"/>
            <a:ext cx="10355630" cy="4062651"/>
          </a:xfrm>
          <a:prstGeom prst="rect">
            <a:avLst/>
          </a:prstGeom>
        </p:spPr>
        <p:txBody>
          <a:bodyPr wrap="square" lIns="0" tIns="0" rIns="0" bIns="0" rtlCol="0" anchor="t">
            <a:spAutoFit/>
          </a:bodyPr>
          <a:lstStyle/>
          <a:p>
            <a:pPr marL="0" lvl="2">
              <a:spcBef>
                <a:spcPct val="0"/>
              </a:spcBef>
            </a:pPr>
            <a:r>
              <a:rPr lang="en-US" sz="2400" b="1" dirty="0">
                <a:solidFill>
                  <a:srgbClr val="11205C"/>
                </a:solidFill>
                <a:latin typeface="Arial"/>
              </a:rPr>
              <a:t>OCR and Title IX</a:t>
            </a:r>
          </a:p>
          <a:p>
            <a:pPr marL="0" lvl="2">
              <a:spcBef>
                <a:spcPct val="0"/>
              </a:spcBef>
            </a:pPr>
            <a:r>
              <a:rPr lang="en-US" sz="2400" dirty="0">
                <a:solidFill>
                  <a:srgbClr val="11205C"/>
                </a:solidFill>
                <a:latin typeface="Arial"/>
              </a:rPr>
              <a:t>https://www2.ed.gov/about/offices/list/ocr/docs/tix_dis.html</a:t>
            </a:r>
          </a:p>
          <a:p>
            <a:pPr marL="0" lvl="2">
              <a:spcBef>
                <a:spcPct val="0"/>
              </a:spcBef>
            </a:pPr>
            <a:r>
              <a:rPr lang="en-US" sz="2400" dirty="0">
                <a:solidFill>
                  <a:srgbClr val="11205C"/>
                </a:solidFill>
                <a:latin typeface="Arial"/>
                <a:hlinkClick r:id="rId4"/>
              </a:rPr>
              <a:t>https://www2.ed.gov/about/offices/list/ocr/docs/dcl-title-ix-coordinators-guide-201504.pdf</a:t>
            </a:r>
            <a:endParaRPr lang="en-US" sz="2400" dirty="0">
              <a:solidFill>
                <a:srgbClr val="11205C"/>
              </a:solidFill>
              <a:latin typeface="Arial"/>
            </a:endParaRPr>
          </a:p>
          <a:p>
            <a:pPr marL="0" lvl="2">
              <a:spcBef>
                <a:spcPct val="0"/>
              </a:spcBef>
            </a:pPr>
            <a:endParaRPr lang="en-US" sz="2400" dirty="0">
              <a:solidFill>
                <a:srgbClr val="11205C"/>
              </a:solidFill>
              <a:latin typeface="Arial"/>
            </a:endParaRPr>
          </a:p>
          <a:p>
            <a:pPr>
              <a:spcBef>
                <a:spcPct val="0"/>
              </a:spcBef>
            </a:pPr>
            <a:r>
              <a:rPr lang="en-US" sz="2400" b="1" dirty="0">
                <a:solidFill>
                  <a:srgbClr val="11205C"/>
                </a:solidFill>
                <a:latin typeface="Arial"/>
              </a:rPr>
              <a:t>WCAG 2.0 Guidelines </a:t>
            </a:r>
          </a:p>
          <a:p>
            <a:pPr>
              <a:spcBef>
                <a:spcPct val="0"/>
              </a:spcBef>
            </a:pPr>
            <a:r>
              <a:rPr lang="en-US" sz="2400" dirty="0">
                <a:solidFill>
                  <a:srgbClr val="11205C"/>
                </a:solidFill>
                <a:latin typeface="Arial"/>
                <a:hlinkClick r:id="rId5"/>
              </a:rPr>
              <a:t>https://www.w3.org/WAI/standards-guidelines/wcag/</a:t>
            </a:r>
            <a:endParaRPr lang="en-US" sz="2400" dirty="0">
              <a:solidFill>
                <a:srgbClr val="11205C"/>
              </a:solidFill>
              <a:latin typeface="Arial"/>
            </a:endParaRPr>
          </a:p>
          <a:p>
            <a:pPr>
              <a:spcBef>
                <a:spcPct val="0"/>
              </a:spcBef>
            </a:pPr>
            <a:endParaRPr lang="en-US" sz="2400" dirty="0">
              <a:solidFill>
                <a:srgbClr val="11205C"/>
              </a:solidFill>
              <a:latin typeface="Arial"/>
            </a:endParaRPr>
          </a:p>
          <a:p>
            <a:pPr marL="0" lvl="1">
              <a:spcBef>
                <a:spcPct val="0"/>
              </a:spcBef>
            </a:pPr>
            <a:endParaRPr lang="en-US" sz="2400" dirty="0">
              <a:solidFill>
                <a:srgbClr val="11205C"/>
              </a:solidFill>
              <a:latin typeface="Arial"/>
            </a:endParaRPr>
          </a:p>
          <a:p>
            <a:pPr>
              <a:spcBef>
                <a:spcPct val="0"/>
              </a:spcBef>
            </a:pPr>
            <a:endParaRPr lang="en-US" sz="2400" dirty="0">
              <a:solidFill>
                <a:srgbClr val="11205C"/>
              </a:solidFill>
              <a:latin typeface="Arial"/>
            </a:endParaRPr>
          </a:p>
          <a:p>
            <a:pPr>
              <a:spcBef>
                <a:spcPct val="0"/>
              </a:spcBef>
            </a:pPr>
            <a:endParaRPr lang="en-US" sz="2400" dirty="0">
              <a:solidFill>
                <a:srgbClr val="11205C"/>
              </a:solidFill>
              <a:latin typeface="Arial"/>
            </a:endParaRPr>
          </a:p>
        </p:txBody>
      </p:sp>
    </p:spTree>
    <p:extLst>
      <p:ext uri="{BB962C8B-B14F-4D97-AF65-F5344CB8AC3E}">
        <p14:creationId xmlns:p14="http://schemas.microsoft.com/office/powerpoint/2010/main" val="32725925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3604" y="544165"/>
            <a:ext cx="3604410" cy="4878272"/>
            <a:chOff x="0" y="0"/>
            <a:chExt cx="2068819" cy="2799976"/>
          </a:xfrm>
        </p:grpSpPr>
        <p:sp>
          <p:nvSpPr>
            <p:cNvPr id="3" name="Freeform 3"/>
            <p:cNvSpPr/>
            <p:nvPr/>
          </p:nvSpPr>
          <p:spPr>
            <a:xfrm>
              <a:off x="0" y="0"/>
              <a:ext cx="2068819" cy="2799976"/>
            </a:xfrm>
            <a:custGeom>
              <a:avLst/>
              <a:gdLst/>
              <a:ahLst/>
              <a:cxnLst/>
              <a:rect l="l" t="t" r="r" b="b"/>
              <a:pathLst>
                <a:path w="2068819" h="2799976">
                  <a:moveTo>
                    <a:pt x="0" y="0"/>
                  </a:moveTo>
                  <a:lnTo>
                    <a:pt x="2068819" y="0"/>
                  </a:lnTo>
                  <a:lnTo>
                    <a:pt x="2068819" y="2799976"/>
                  </a:lnTo>
                  <a:lnTo>
                    <a:pt x="0" y="2799976"/>
                  </a:lnTo>
                  <a:close/>
                </a:path>
              </a:pathLst>
            </a:custGeom>
            <a:solidFill>
              <a:srgbClr val="FEBF0E"/>
            </a:solidFill>
          </p:spPr>
          <p:txBody>
            <a:bodyPr/>
            <a:lstStyle/>
            <a:p>
              <a:endParaRPr lang="en-US" sz="1200"/>
            </a:p>
          </p:txBody>
        </p:sp>
      </p:grpSp>
      <p:grpSp>
        <p:nvGrpSpPr>
          <p:cNvPr id="4" name="Group 4"/>
          <p:cNvGrpSpPr/>
          <p:nvPr/>
        </p:nvGrpSpPr>
        <p:grpSpPr>
          <a:xfrm>
            <a:off x="7382192" y="2134355"/>
            <a:ext cx="927557" cy="927557"/>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03965"/>
            </a:solidFill>
          </p:spPr>
          <p:txBody>
            <a:bodyPr/>
            <a:lstStyle/>
            <a:p>
              <a:endParaRPr lang="en-US" sz="1200"/>
            </a:p>
          </p:txBody>
        </p:sp>
      </p:grpSp>
      <p:grpSp>
        <p:nvGrpSpPr>
          <p:cNvPr id="6" name="Group 6"/>
          <p:cNvGrpSpPr/>
          <p:nvPr/>
        </p:nvGrpSpPr>
        <p:grpSpPr>
          <a:xfrm>
            <a:off x="8447675" y="2134355"/>
            <a:ext cx="927557" cy="927557"/>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EBF0E"/>
            </a:solidFill>
          </p:spPr>
          <p:txBody>
            <a:bodyPr/>
            <a:lstStyle/>
            <a:p>
              <a:endParaRPr lang="en-US" sz="1200"/>
            </a:p>
          </p:txBody>
        </p:sp>
      </p:grpSp>
      <p:grpSp>
        <p:nvGrpSpPr>
          <p:cNvPr id="8" name="Group 8"/>
          <p:cNvGrpSpPr/>
          <p:nvPr/>
        </p:nvGrpSpPr>
        <p:grpSpPr>
          <a:xfrm>
            <a:off x="9513159" y="2134355"/>
            <a:ext cx="927557" cy="927557"/>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03965"/>
            </a:solidFill>
          </p:spPr>
          <p:txBody>
            <a:bodyPr/>
            <a:lstStyle/>
            <a:p>
              <a:endParaRPr lang="en-US" sz="1200"/>
            </a:p>
          </p:txBody>
        </p:sp>
      </p:grpSp>
      <p:grpSp>
        <p:nvGrpSpPr>
          <p:cNvPr id="10" name="Group 10"/>
          <p:cNvGrpSpPr/>
          <p:nvPr/>
        </p:nvGrpSpPr>
        <p:grpSpPr>
          <a:xfrm>
            <a:off x="10578643" y="2134355"/>
            <a:ext cx="927557" cy="927557"/>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EBF0E"/>
            </a:solidFill>
          </p:spPr>
          <p:txBody>
            <a:bodyPr/>
            <a:lstStyle/>
            <a:p>
              <a:endParaRPr lang="en-US" sz="1200"/>
            </a:p>
          </p:txBody>
        </p:sp>
      </p:grpSp>
      <p:sp>
        <p:nvSpPr>
          <p:cNvPr id="13" name="Freeform 13"/>
          <p:cNvSpPr/>
          <p:nvPr/>
        </p:nvSpPr>
        <p:spPr>
          <a:xfrm>
            <a:off x="10715530" y="109882"/>
            <a:ext cx="1140689" cy="1656173"/>
          </a:xfrm>
          <a:custGeom>
            <a:avLst/>
            <a:gdLst/>
            <a:ahLst/>
            <a:cxnLst/>
            <a:rect l="l" t="t" r="r" b="b"/>
            <a:pathLst>
              <a:path w="1711033" h="2484259">
                <a:moveTo>
                  <a:pt x="0" y="0"/>
                </a:moveTo>
                <a:lnTo>
                  <a:pt x="1711034" y="0"/>
                </a:lnTo>
                <a:lnTo>
                  <a:pt x="1711034" y="2484259"/>
                </a:lnTo>
                <a:lnTo>
                  <a:pt x="0" y="24842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4" name="TextBox 14"/>
          <p:cNvSpPr txBox="1"/>
          <p:nvPr/>
        </p:nvSpPr>
        <p:spPr>
          <a:xfrm rot="-5400000">
            <a:off x="-836821" y="3463416"/>
            <a:ext cx="3273494" cy="987450"/>
          </a:xfrm>
          <a:prstGeom prst="rect">
            <a:avLst/>
          </a:prstGeom>
        </p:spPr>
        <p:txBody>
          <a:bodyPr lIns="0" tIns="0" rIns="0" bIns="0" rtlCol="0" anchor="t">
            <a:spAutoFit/>
          </a:bodyPr>
          <a:lstStyle/>
          <a:p>
            <a:pPr algn="r">
              <a:lnSpc>
                <a:spcPts val="7686"/>
              </a:lnSpc>
            </a:pPr>
            <a:r>
              <a:rPr lang="en-US" sz="6987">
                <a:solidFill>
                  <a:srgbClr val="203965"/>
                </a:solidFill>
                <a:latin typeface="Nunito Sans Bold"/>
              </a:rPr>
              <a:t>Contact</a:t>
            </a:r>
          </a:p>
        </p:txBody>
      </p:sp>
      <p:sp>
        <p:nvSpPr>
          <p:cNvPr id="15" name="TextBox 15"/>
          <p:cNvSpPr txBox="1"/>
          <p:nvPr/>
        </p:nvSpPr>
        <p:spPr>
          <a:xfrm>
            <a:off x="7344964" y="3339674"/>
            <a:ext cx="3810556" cy="1128514"/>
          </a:xfrm>
          <a:prstGeom prst="rect">
            <a:avLst/>
          </a:prstGeom>
        </p:spPr>
        <p:txBody>
          <a:bodyPr lIns="0" tIns="0" rIns="0" bIns="0" rtlCol="0" anchor="t">
            <a:spAutoFit/>
          </a:bodyPr>
          <a:lstStyle/>
          <a:p>
            <a:pPr>
              <a:lnSpc>
                <a:spcPts val="4400"/>
              </a:lnSpc>
              <a:spcBef>
                <a:spcPct val="0"/>
              </a:spcBef>
            </a:pPr>
            <a:r>
              <a:rPr lang="en-US" sz="4000" dirty="0">
                <a:solidFill>
                  <a:srgbClr val="203965"/>
                </a:solidFill>
                <a:latin typeface="Arial Bold"/>
              </a:rPr>
              <a:t>Judith W. Spain</a:t>
            </a:r>
          </a:p>
          <a:p>
            <a:pPr>
              <a:lnSpc>
                <a:spcPts val="4400"/>
              </a:lnSpc>
              <a:spcBef>
                <a:spcPct val="0"/>
              </a:spcBef>
            </a:pPr>
            <a:r>
              <a:rPr lang="en-US" sz="4000" dirty="0">
                <a:solidFill>
                  <a:srgbClr val="203965"/>
                </a:solidFill>
                <a:latin typeface="Arial Bold"/>
              </a:rPr>
              <a:t>J.D., CCEP</a:t>
            </a:r>
          </a:p>
        </p:txBody>
      </p:sp>
      <p:sp>
        <p:nvSpPr>
          <p:cNvPr id="16" name="TextBox 16"/>
          <p:cNvSpPr txBox="1"/>
          <p:nvPr/>
        </p:nvSpPr>
        <p:spPr>
          <a:xfrm>
            <a:off x="7344964" y="4634586"/>
            <a:ext cx="3999311" cy="641201"/>
          </a:xfrm>
          <a:prstGeom prst="rect">
            <a:avLst/>
          </a:prstGeom>
        </p:spPr>
        <p:txBody>
          <a:bodyPr wrap="square" lIns="0" tIns="0" rIns="0" bIns="0" rtlCol="0" anchor="t">
            <a:spAutoFit/>
          </a:bodyPr>
          <a:lstStyle/>
          <a:p>
            <a:pPr>
              <a:lnSpc>
                <a:spcPts val="2493"/>
              </a:lnSpc>
              <a:spcBef>
                <a:spcPct val="0"/>
              </a:spcBef>
            </a:pPr>
            <a:r>
              <a:rPr lang="en-US" sz="2266" dirty="0">
                <a:solidFill>
                  <a:srgbClr val="203965"/>
                </a:solidFill>
                <a:latin typeface="Arial Bold"/>
              </a:rPr>
              <a:t>jspain@georgiacolleges.org</a:t>
            </a:r>
          </a:p>
          <a:p>
            <a:pPr>
              <a:lnSpc>
                <a:spcPts val="2493"/>
              </a:lnSpc>
              <a:spcBef>
                <a:spcPct val="0"/>
              </a:spcBef>
            </a:pPr>
            <a:r>
              <a:rPr lang="en-US" sz="2266" dirty="0">
                <a:solidFill>
                  <a:srgbClr val="203965"/>
                </a:solidFill>
                <a:latin typeface="Arial Bold"/>
              </a:rPr>
              <a:t>Cell (859) 582-9451</a:t>
            </a:r>
          </a:p>
        </p:txBody>
      </p:sp>
      <p:sp>
        <p:nvSpPr>
          <p:cNvPr id="17" name="Freeform 17"/>
          <p:cNvSpPr/>
          <p:nvPr/>
        </p:nvSpPr>
        <p:spPr>
          <a:xfrm>
            <a:off x="7229302" y="5649876"/>
            <a:ext cx="3926218" cy="781972"/>
          </a:xfrm>
          <a:custGeom>
            <a:avLst/>
            <a:gdLst/>
            <a:ahLst/>
            <a:cxnLst/>
            <a:rect l="l" t="t" r="r" b="b"/>
            <a:pathLst>
              <a:path w="5889327" h="1172958">
                <a:moveTo>
                  <a:pt x="0" y="0"/>
                </a:moveTo>
                <a:lnTo>
                  <a:pt x="5889327" y="0"/>
                </a:lnTo>
                <a:lnTo>
                  <a:pt x="5889327" y="1172958"/>
                </a:lnTo>
                <a:lnTo>
                  <a:pt x="0" y="1172958"/>
                </a:lnTo>
                <a:lnTo>
                  <a:pt x="0" y="0"/>
                </a:lnTo>
                <a:close/>
              </a:path>
            </a:pathLst>
          </a:custGeom>
          <a:blipFill>
            <a:blip r:embed="rId4"/>
            <a:stretch>
              <a:fillRect/>
            </a:stretch>
          </a:blipFill>
        </p:spPr>
        <p:txBody>
          <a:bodyPr/>
          <a:lstStyle/>
          <a:p>
            <a:endParaRPr lang="en-US" sz="1200"/>
          </a:p>
        </p:txBody>
      </p:sp>
      <p:pic>
        <p:nvPicPr>
          <p:cNvPr id="19" name="Picture 18" descr="A person sitting at a table&#10;&#10;Description automatically generated">
            <a:extLst>
              <a:ext uri="{FF2B5EF4-FFF2-40B4-BE49-F238E27FC236}">
                <a16:creationId xmlns:a16="http://schemas.microsoft.com/office/drawing/2014/main" id="{119BF4C2-4D76-18C0-05CE-3BCD3A7C6EDF}"/>
              </a:ext>
            </a:extLst>
          </p:cNvPr>
          <p:cNvPicPr>
            <a:picLocks noChangeAspect="1"/>
          </p:cNvPicPr>
          <p:nvPr/>
        </p:nvPicPr>
        <p:blipFill>
          <a:blip r:embed="rId5"/>
          <a:stretch>
            <a:fillRect/>
          </a:stretch>
        </p:blipFill>
        <p:spPr>
          <a:xfrm>
            <a:off x="1751814" y="1391853"/>
            <a:ext cx="2973117" cy="324273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815" y="1"/>
            <a:ext cx="12174185" cy="2407011"/>
            <a:chOff x="0" y="0"/>
            <a:chExt cx="6661764" cy="1317126"/>
          </a:xfrm>
        </p:grpSpPr>
        <p:sp>
          <p:nvSpPr>
            <p:cNvPr id="3" name="Freeform 3"/>
            <p:cNvSpPr/>
            <p:nvPr/>
          </p:nvSpPr>
          <p:spPr>
            <a:xfrm>
              <a:off x="0" y="0"/>
              <a:ext cx="6661764" cy="1317126"/>
            </a:xfrm>
            <a:custGeom>
              <a:avLst/>
              <a:gdLst/>
              <a:ahLst/>
              <a:cxnLst/>
              <a:rect l="l" t="t" r="r" b="b"/>
              <a:pathLst>
                <a:path w="6661764" h="1317126">
                  <a:moveTo>
                    <a:pt x="0" y="0"/>
                  </a:moveTo>
                  <a:lnTo>
                    <a:pt x="6661764" y="0"/>
                  </a:lnTo>
                  <a:lnTo>
                    <a:pt x="6661764" y="1317126"/>
                  </a:lnTo>
                  <a:lnTo>
                    <a:pt x="0" y="1317126"/>
                  </a:lnTo>
                  <a:close/>
                </a:path>
              </a:pathLst>
            </a:custGeom>
            <a:solidFill>
              <a:srgbClr val="203965"/>
            </a:solidFill>
          </p:spPr>
          <p:txBody>
            <a:bodyPr/>
            <a:lstStyle/>
            <a:p>
              <a:endParaRPr lang="en-US" sz="1200"/>
            </a:p>
          </p:txBody>
        </p:sp>
      </p:grpSp>
      <p:sp>
        <p:nvSpPr>
          <p:cNvPr id="5" name="AutoShape 5"/>
          <p:cNvSpPr/>
          <p:nvPr/>
        </p:nvSpPr>
        <p:spPr>
          <a:xfrm>
            <a:off x="685800" y="1628198"/>
            <a:ext cx="836140" cy="0"/>
          </a:xfrm>
          <a:prstGeom prst="line">
            <a:avLst/>
          </a:prstGeom>
          <a:ln w="38100" cap="flat">
            <a:solidFill>
              <a:srgbClr val="FEBF0E"/>
            </a:solidFill>
            <a:prstDash val="solid"/>
            <a:headEnd type="none" w="sm" len="sm"/>
            <a:tailEnd type="none" w="sm" len="sm"/>
          </a:ln>
        </p:spPr>
        <p:txBody>
          <a:bodyPr/>
          <a:lstStyle/>
          <a:p>
            <a:endParaRPr lang="en-US" sz="1200"/>
          </a:p>
        </p:txBody>
      </p:sp>
      <p:grpSp>
        <p:nvGrpSpPr>
          <p:cNvPr id="6" name="Group 6"/>
          <p:cNvGrpSpPr>
            <a:grpSpLocks noChangeAspect="1"/>
          </p:cNvGrpSpPr>
          <p:nvPr/>
        </p:nvGrpSpPr>
        <p:grpSpPr>
          <a:xfrm>
            <a:off x="9948574" y="1615498"/>
            <a:ext cx="1557626" cy="1557626"/>
            <a:chOff x="0" y="0"/>
            <a:chExt cx="6350000" cy="6350000"/>
          </a:xfrm>
        </p:grpSpPr>
        <p:sp>
          <p:nvSpPr>
            <p:cNvPr id="7" name="Freeform 7"/>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FEBF0E"/>
            </a:solidFill>
            <a:ln w="12700">
              <a:solidFill>
                <a:srgbClr val="000000"/>
              </a:solidFill>
            </a:ln>
          </p:spPr>
          <p:txBody>
            <a:bodyPr/>
            <a:lstStyle/>
            <a:p>
              <a:endParaRPr lang="en-US" sz="1200"/>
            </a:p>
          </p:txBody>
        </p:sp>
        <p:sp>
          <p:nvSpPr>
            <p:cNvPr id="8" name="Freeform 8"/>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sz="1200"/>
            </a:p>
          </p:txBody>
        </p:sp>
      </p:grpSp>
      <p:sp>
        <p:nvSpPr>
          <p:cNvPr id="9" name="Freeform 9"/>
          <p:cNvSpPr/>
          <p:nvPr/>
        </p:nvSpPr>
        <p:spPr>
          <a:xfrm>
            <a:off x="10121268" y="1891990"/>
            <a:ext cx="1212239" cy="1004643"/>
          </a:xfrm>
          <a:custGeom>
            <a:avLst/>
            <a:gdLst/>
            <a:ahLst/>
            <a:cxnLst/>
            <a:rect l="l" t="t" r="r" b="b"/>
            <a:pathLst>
              <a:path w="1818359" h="1506965">
                <a:moveTo>
                  <a:pt x="0" y="0"/>
                </a:moveTo>
                <a:lnTo>
                  <a:pt x="1818359" y="0"/>
                </a:lnTo>
                <a:lnTo>
                  <a:pt x="1818359" y="1506965"/>
                </a:lnTo>
                <a:lnTo>
                  <a:pt x="0" y="1506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0" name="TextBox 10"/>
          <p:cNvSpPr txBox="1"/>
          <p:nvPr/>
        </p:nvSpPr>
        <p:spPr>
          <a:xfrm>
            <a:off x="685799" y="974149"/>
            <a:ext cx="6678561" cy="598369"/>
          </a:xfrm>
          <a:prstGeom prst="rect">
            <a:avLst/>
          </a:prstGeom>
        </p:spPr>
        <p:txBody>
          <a:bodyPr wrap="square" lIns="0" tIns="0" rIns="0" bIns="0" rtlCol="0" anchor="t">
            <a:spAutoFit/>
          </a:bodyPr>
          <a:lstStyle/>
          <a:p>
            <a:pPr>
              <a:lnSpc>
                <a:spcPts val="4400"/>
              </a:lnSpc>
            </a:pPr>
            <a:r>
              <a:rPr lang="en-US" sz="6000" dirty="0">
                <a:solidFill>
                  <a:srgbClr val="FFFFFF"/>
                </a:solidFill>
                <a:latin typeface="Arial"/>
              </a:rPr>
              <a:t>DoE Regulations </a:t>
            </a:r>
          </a:p>
        </p:txBody>
      </p:sp>
    </p:spTree>
    <p:extLst>
      <p:ext uri="{BB962C8B-B14F-4D97-AF65-F5344CB8AC3E}">
        <p14:creationId xmlns:p14="http://schemas.microsoft.com/office/powerpoint/2010/main" val="1407791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AC33-B309-9E4F-BBCD-D3375DFFE9AA}"/>
              </a:ext>
            </a:extLst>
          </p:cNvPr>
          <p:cNvSpPr>
            <a:spLocks noGrp="1"/>
          </p:cNvSpPr>
          <p:nvPr>
            <p:ph type="title"/>
          </p:nvPr>
        </p:nvSpPr>
        <p:spPr>
          <a:xfrm>
            <a:off x="1920669" y="91366"/>
            <a:ext cx="7301821" cy="1336251"/>
          </a:xfrm>
        </p:spPr>
        <p:txBody>
          <a:bodyPr>
            <a:noAutofit/>
          </a:bodyPr>
          <a:lstStyle/>
          <a:p>
            <a:pPr algn="ctr"/>
            <a:r>
              <a:rPr lang="en-US" sz="6000" dirty="0">
                <a:solidFill>
                  <a:srgbClr val="203965"/>
                </a:solidFill>
                <a:latin typeface="Arial" panose="020B0604020202020204" pitchFamily="34" charset="0"/>
                <a:cs typeface="Arial" panose="020B0604020202020204" pitchFamily="34" charset="0"/>
              </a:rPr>
              <a:t>Regulations </a:t>
            </a:r>
          </a:p>
        </p:txBody>
      </p:sp>
      <p:sp>
        <p:nvSpPr>
          <p:cNvPr id="3" name="Content Placeholder 2">
            <a:extLst>
              <a:ext uri="{FF2B5EF4-FFF2-40B4-BE49-F238E27FC236}">
                <a16:creationId xmlns:a16="http://schemas.microsoft.com/office/drawing/2014/main" id="{382A9DA5-D335-1749-B495-7A5B25847565}"/>
              </a:ext>
            </a:extLst>
          </p:cNvPr>
          <p:cNvSpPr>
            <a:spLocks noGrp="1"/>
          </p:cNvSpPr>
          <p:nvPr>
            <p:ph idx="1"/>
          </p:nvPr>
        </p:nvSpPr>
        <p:spPr>
          <a:xfrm>
            <a:off x="1049259" y="2391076"/>
            <a:ext cx="9791700" cy="2400762"/>
          </a:xfrm>
        </p:spPr>
        <p:txBody>
          <a:bodyPr>
            <a:noAutofit/>
          </a:bodyPr>
          <a:lstStyle/>
          <a:p>
            <a:r>
              <a:rPr lang="en-US" sz="2400" dirty="0">
                <a:solidFill>
                  <a:srgbClr val="203965"/>
                </a:solidFill>
                <a:latin typeface="Arial" panose="020B0604020202020204" pitchFamily="34" charset="0"/>
                <a:cs typeface="Arial" panose="020B0604020202020204" pitchFamily="34" charset="0"/>
              </a:rPr>
              <a:t>Financial Value Transparency and Gainful Employment</a:t>
            </a:r>
          </a:p>
          <a:p>
            <a:r>
              <a:rPr lang="en-US" sz="2400" dirty="0">
                <a:solidFill>
                  <a:srgbClr val="203965"/>
                </a:solidFill>
                <a:latin typeface="Arial" panose="020B0604020202020204" pitchFamily="34" charset="0"/>
                <a:cs typeface="Arial" panose="020B0604020202020204" pitchFamily="34" charset="0"/>
              </a:rPr>
              <a:t>Transcript Withholding</a:t>
            </a:r>
          </a:p>
          <a:p>
            <a:r>
              <a:rPr lang="en-US" sz="2400" dirty="0">
                <a:solidFill>
                  <a:srgbClr val="203965"/>
                </a:solidFill>
                <a:latin typeface="Arial" panose="020B0604020202020204" pitchFamily="34" charset="0"/>
                <a:cs typeface="Arial" panose="020B0604020202020204" pitchFamily="34" charset="0"/>
              </a:rPr>
              <a:t>Licensure -  program length</a:t>
            </a:r>
          </a:p>
          <a:p>
            <a:r>
              <a:rPr lang="en-US" sz="2400" dirty="0">
                <a:solidFill>
                  <a:srgbClr val="203965"/>
                </a:solidFill>
                <a:latin typeface="Arial" panose="020B0604020202020204" pitchFamily="34" charset="0"/>
                <a:cs typeface="Arial" panose="020B0604020202020204" pitchFamily="34" charset="0"/>
              </a:rPr>
              <a:t>Distance education – licensure and state law compliance</a:t>
            </a:r>
          </a:p>
          <a:p>
            <a:r>
              <a:rPr lang="en-US" sz="2400" dirty="0">
                <a:solidFill>
                  <a:srgbClr val="203965"/>
                </a:solidFill>
                <a:latin typeface="Arial" panose="020B0604020202020204" pitchFamily="34" charset="0"/>
                <a:cs typeface="Arial" panose="020B0604020202020204" pitchFamily="34" charset="0"/>
              </a:rPr>
              <a:t>Career services</a:t>
            </a:r>
          </a:p>
          <a:p>
            <a:r>
              <a:rPr lang="en-US" sz="2400" dirty="0">
                <a:solidFill>
                  <a:srgbClr val="203965"/>
                </a:solidFill>
                <a:latin typeface="Arial" panose="020B0604020202020204" pitchFamily="34" charset="0"/>
                <a:cs typeface="Arial" panose="020B0604020202020204" pitchFamily="34" charset="0"/>
              </a:rPr>
              <a:t>Financial Aid counseling</a:t>
            </a:r>
          </a:p>
          <a:p>
            <a:r>
              <a:rPr lang="en-US" sz="2400" dirty="0">
                <a:solidFill>
                  <a:srgbClr val="203965"/>
                </a:solidFill>
                <a:latin typeface="Arial" panose="020B0604020202020204" pitchFamily="34" charset="0"/>
                <a:cs typeface="Arial" panose="020B0604020202020204" pitchFamily="34" charset="0"/>
              </a:rPr>
              <a:t>Financial Responsibility</a:t>
            </a:r>
          </a:p>
          <a:p>
            <a:r>
              <a:rPr lang="en-US" sz="2400" dirty="0">
                <a:solidFill>
                  <a:srgbClr val="203965"/>
                </a:solidFill>
                <a:latin typeface="Arial" panose="020B0604020202020204" pitchFamily="34" charset="0"/>
                <a:cs typeface="Arial" panose="020B0604020202020204" pitchFamily="34" charset="0"/>
              </a:rPr>
              <a:t>Other metrics</a:t>
            </a:r>
            <a:endParaRPr lang="en-US" dirty="0">
              <a:solidFill>
                <a:srgbClr val="203965"/>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27E42534-0BC0-584E-F60F-EAA7A87CD6A1}"/>
              </a:ext>
            </a:extLst>
          </p:cNvPr>
          <p:cNvGrpSpPr/>
          <p:nvPr/>
        </p:nvGrpSpPr>
        <p:grpSpPr>
          <a:xfrm>
            <a:off x="6199417" y="6223000"/>
            <a:ext cx="5763947" cy="452105"/>
            <a:chOff x="0" y="0"/>
            <a:chExt cx="3084887" cy="3474657"/>
          </a:xfrm>
        </p:grpSpPr>
        <p:sp>
          <p:nvSpPr>
            <p:cNvPr id="5" name="Freeform 5">
              <a:extLst>
                <a:ext uri="{FF2B5EF4-FFF2-40B4-BE49-F238E27FC236}">
                  <a16:creationId xmlns:a16="http://schemas.microsoft.com/office/drawing/2014/main" id="{958A2463-0B41-237A-187B-EC278F327444}"/>
                </a:ext>
              </a:extLst>
            </p:cNvPr>
            <p:cNvSpPr/>
            <p:nvPr/>
          </p:nvSpPr>
          <p:spPr>
            <a:xfrm>
              <a:off x="0" y="0"/>
              <a:ext cx="3084887" cy="3474657"/>
            </a:xfrm>
            <a:custGeom>
              <a:avLst/>
              <a:gdLst/>
              <a:ahLst/>
              <a:cxnLst/>
              <a:rect l="l" t="t" r="r" b="b"/>
              <a:pathLst>
                <a:path w="3084887" h="3474657">
                  <a:moveTo>
                    <a:pt x="0" y="0"/>
                  </a:moveTo>
                  <a:lnTo>
                    <a:pt x="3084887" y="0"/>
                  </a:lnTo>
                  <a:lnTo>
                    <a:pt x="3084887" y="3474657"/>
                  </a:lnTo>
                  <a:lnTo>
                    <a:pt x="0" y="3474657"/>
                  </a:lnTo>
                  <a:close/>
                </a:path>
              </a:pathLst>
            </a:custGeom>
            <a:solidFill>
              <a:srgbClr val="FEBF0E"/>
            </a:solidFill>
          </p:spPr>
          <p:txBody>
            <a:bodyPr/>
            <a:lstStyle/>
            <a:p>
              <a:endParaRPr lang="en-US" sz="1200"/>
            </a:p>
          </p:txBody>
        </p:sp>
      </p:grpSp>
      <p:sp>
        <p:nvSpPr>
          <p:cNvPr id="6" name="Freeform 3">
            <a:extLst>
              <a:ext uri="{FF2B5EF4-FFF2-40B4-BE49-F238E27FC236}">
                <a16:creationId xmlns:a16="http://schemas.microsoft.com/office/drawing/2014/main" id="{8128FBD0-45F4-35F2-0F70-2AB047778B44}"/>
              </a:ext>
            </a:extLst>
          </p:cNvPr>
          <p:cNvSpPr/>
          <p:nvPr/>
        </p:nvSpPr>
        <p:spPr>
          <a:xfrm>
            <a:off x="208627" y="6223000"/>
            <a:ext cx="8732173" cy="452105"/>
          </a:xfrm>
          <a:custGeom>
            <a:avLst/>
            <a:gdLst/>
            <a:ahLst/>
            <a:cxnLst/>
            <a:rect l="l" t="t" r="r" b="b"/>
            <a:pathLst>
              <a:path w="3102393" h="3474657">
                <a:moveTo>
                  <a:pt x="0" y="0"/>
                </a:moveTo>
                <a:lnTo>
                  <a:pt x="3102393" y="0"/>
                </a:lnTo>
                <a:lnTo>
                  <a:pt x="3102393" y="3474657"/>
                </a:lnTo>
                <a:lnTo>
                  <a:pt x="0" y="3474657"/>
                </a:lnTo>
                <a:close/>
              </a:path>
            </a:pathLst>
          </a:custGeom>
          <a:solidFill>
            <a:srgbClr val="203965"/>
          </a:solidFill>
        </p:spPr>
        <p:txBody>
          <a:bodyPr/>
          <a:lstStyle/>
          <a:p>
            <a:endParaRPr lang="en-US" sz="1200"/>
          </a:p>
        </p:txBody>
      </p:sp>
      <p:grpSp>
        <p:nvGrpSpPr>
          <p:cNvPr id="7" name="Group 6">
            <a:extLst>
              <a:ext uri="{FF2B5EF4-FFF2-40B4-BE49-F238E27FC236}">
                <a16:creationId xmlns:a16="http://schemas.microsoft.com/office/drawing/2014/main" id="{2215C9C6-B4AD-EBB2-8178-2A6D4041C35D}"/>
              </a:ext>
            </a:extLst>
          </p:cNvPr>
          <p:cNvGrpSpPr>
            <a:grpSpLocks noChangeAspect="1"/>
          </p:cNvGrpSpPr>
          <p:nvPr/>
        </p:nvGrpSpPr>
        <p:grpSpPr>
          <a:xfrm>
            <a:off x="10691489" y="199692"/>
            <a:ext cx="1271875" cy="1271875"/>
            <a:chOff x="0" y="0"/>
            <a:chExt cx="6350000" cy="6350000"/>
          </a:xfrm>
          <a:solidFill>
            <a:srgbClr val="203965"/>
          </a:solidFill>
        </p:grpSpPr>
        <p:sp>
          <p:nvSpPr>
            <p:cNvPr id="8" name="Freeform 7">
              <a:extLst>
                <a:ext uri="{FF2B5EF4-FFF2-40B4-BE49-F238E27FC236}">
                  <a16:creationId xmlns:a16="http://schemas.microsoft.com/office/drawing/2014/main" id="{C7A5E36F-C817-A8AB-96DF-23E86E1BCF84}"/>
                </a:ext>
              </a:extLst>
            </p:cNvPr>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grpFill/>
            <a:ln w="12700">
              <a:solidFill>
                <a:srgbClr val="000000"/>
              </a:solidFill>
            </a:ln>
          </p:spPr>
          <p:txBody>
            <a:bodyPr/>
            <a:lstStyle/>
            <a:p>
              <a:endParaRPr lang="en-US" sz="1200"/>
            </a:p>
          </p:txBody>
        </p:sp>
        <p:sp>
          <p:nvSpPr>
            <p:cNvPr id="9" name="Freeform 8">
              <a:extLst>
                <a:ext uri="{FF2B5EF4-FFF2-40B4-BE49-F238E27FC236}">
                  <a16:creationId xmlns:a16="http://schemas.microsoft.com/office/drawing/2014/main" id="{F6419586-222E-2E2B-E8C4-07EA3B914260}"/>
                </a:ext>
              </a:extLst>
            </p:cNvPr>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grpFill/>
          </p:spPr>
          <p:txBody>
            <a:bodyPr/>
            <a:lstStyle/>
            <a:p>
              <a:endParaRPr lang="en-US" sz="1200"/>
            </a:p>
          </p:txBody>
        </p:sp>
      </p:grpSp>
      <p:sp>
        <p:nvSpPr>
          <p:cNvPr id="10" name="Freeform 9">
            <a:extLst>
              <a:ext uri="{FF2B5EF4-FFF2-40B4-BE49-F238E27FC236}">
                <a16:creationId xmlns:a16="http://schemas.microsoft.com/office/drawing/2014/main" id="{A440C875-D24B-30AB-DF14-D882DFA5CFA1}"/>
              </a:ext>
            </a:extLst>
          </p:cNvPr>
          <p:cNvSpPr/>
          <p:nvPr/>
        </p:nvSpPr>
        <p:spPr>
          <a:xfrm>
            <a:off x="10840959" y="349163"/>
            <a:ext cx="972935" cy="972935"/>
          </a:xfrm>
          <a:custGeom>
            <a:avLst/>
            <a:gdLst/>
            <a:ahLst/>
            <a:cxnLst/>
            <a:rect l="l" t="t" r="r" b="b"/>
            <a:pathLst>
              <a:path w="1459403" h="1459403">
                <a:moveTo>
                  <a:pt x="0" y="0"/>
                </a:moveTo>
                <a:lnTo>
                  <a:pt x="1459404" y="0"/>
                </a:lnTo>
                <a:lnTo>
                  <a:pt x="1459404" y="1459403"/>
                </a:lnTo>
                <a:lnTo>
                  <a:pt x="0" y="145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Tree>
    <p:extLst>
      <p:ext uri="{BB962C8B-B14F-4D97-AF65-F5344CB8AC3E}">
        <p14:creationId xmlns:p14="http://schemas.microsoft.com/office/powerpoint/2010/main" val="1698375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815" y="1"/>
            <a:ext cx="12174185" cy="2407011"/>
            <a:chOff x="0" y="0"/>
            <a:chExt cx="6661764" cy="1317126"/>
          </a:xfrm>
        </p:grpSpPr>
        <p:sp>
          <p:nvSpPr>
            <p:cNvPr id="3" name="Freeform 3"/>
            <p:cNvSpPr/>
            <p:nvPr/>
          </p:nvSpPr>
          <p:spPr>
            <a:xfrm>
              <a:off x="0" y="0"/>
              <a:ext cx="6661764" cy="1317126"/>
            </a:xfrm>
            <a:custGeom>
              <a:avLst/>
              <a:gdLst/>
              <a:ahLst/>
              <a:cxnLst/>
              <a:rect l="l" t="t" r="r" b="b"/>
              <a:pathLst>
                <a:path w="6661764" h="1317126">
                  <a:moveTo>
                    <a:pt x="0" y="0"/>
                  </a:moveTo>
                  <a:lnTo>
                    <a:pt x="6661764" y="0"/>
                  </a:lnTo>
                  <a:lnTo>
                    <a:pt x="6661764" y="1317126"/>
                  </a:lnTo>
                  <a:lnTo>
                    <a:pt x="0" y="1317126"/>
                  </a:lnTo>
                  <a:close/>
                </a:path>
              </a:pathLst>
            </a:custGeom>
            <a:solidFill>
              <a:srgbClr val="203965"/>
            </a:solidFill>
          </p:spPr>
          <p:txBody>
            <a:bodyPr/>
            <a:lstStyle/>
            <a:p>
              <a:endParaRPr lang="en-US" sz="1200"/>
            </a:p>
          </p:txBody>
        </p:sp>
      </p:grpSp>
      <p:sp>
        <p:nvSpPr>
          <p:cNvPr id="5" name="AutoShape 5"/>
          <p:cNvSpPr/>
          <p:nvPr/>
        </p:nvSpPr>
        <p:spPr>
          <a:xfrm>
            <a:off x="685800" y="1628198"/>
            <a:ext cx="836140" cy="0"/>
          </a:xfrm>
          <a:prstGeom prst="line">
            <a:avLst/>
          </a:prstGeom>
          <a:ln w="38100" cap="flat">
            <a:solidFill>
              <a:srgbClr val="FEBF0E"/>
            </a:solidFill>
            <a:prstDash val="solid"/>
            <a:headEnd type="none" w="sm" len="sm"/>
            <a:tailEnd type="none" w="sm" len="sm"/>
          </a:ln>
        </p:spPr>
        <p:txBody>
          <a:bodyPr/>
          <a:lstStyle/>
          <a:p>
            <a:endParaRPr lang="en-US" sz="1200"/>
          </a:p>
        </p:txBody>
      </p:sp>
      <p:grpSp>
        <p:nvGrpSpPr>
          <p:cNvPr id="6" name="Group 6"/>
          <p:cNvGrpSpPr>
            <a:grpSpLocks noChangeAspect="1"/>
          </p:cNvGrpSpPr>
          <p:nvPr/>
        </p:nvGrpSpPr>
        <p:grpSpPr>
          <a:xfrm>
            <a:off x="9948574" y="1615498"/>
            <a:ext cx="1557626" cy="1557626"/>
            <a:chOff x="0" y="0"/>
            <a:chExt cx="6350000" cy="6350000"/>
          </a:xfrm>
        </p:grpSpPr>
        <p:sp>
          <p:nvSpPr>
            <p:cNvPr id="7" name="Freeform 7"/>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FEBF0E"/>
            </a:solidFill>
            <a:ln w="12700">
              <a:solidFill>
                <a:srgbClr val="000000"/>
              </a:solidFill>
            </a:ln>
          </p:spPr>
          <p:txBody>
            <a:bodyPr/>
            <a:lstStyle/>
            <a:p>
              <a:endParaRPr lang="en-US" sz="1200"/>
            </a:p>
          </p:txBody>
        </p:sp>
        <p:sp>
          <p:nvSpPr>
            <p:cNvPr id="8" name="Freeform 8"/>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sz="1200"/>
            </a:p>
          </p:txBody>
        </p:sp>
      </p:grpSp>
      <p:sp>
        <p:nvSpPr>
          <p:cNvPr id="9" name="Freeform 9"/>
          <p:cNvSpPr/>
          <p:nvPr/>
        </p:nvSpPr>
        <p:spPr>
          <a:xfrm>
            <a:off x="10121268" y="1891990"/>
            <a:ext cx="1212239" cy="1004643"/>
          </a:xfrm>
          <a:custGeom>
            <a:avLst/>
            <a:gdLst/>
            <a:ahLst/>
            <a:cxnLst/>
            <a:rect l="l" t="t" r="r" b="b"/>
            <a:pathLst>
              <a:path w="1818359" h="1506965">
                <a:moveTo>
                  <a:pt x="0" y="0"/>
                </a:moveTo>
                <a:lnTo>
                  <a:pt x="1818359" y="0"/>
                </a:lnTo>
                <a:lnTo>
                  <a:pt x="1818359" y="1506965"/>
                </a:lnTo>
                <a:lnTo>
                  <a:pt x="0" y="1506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0" name="TextBox 10"/>
          <p:cNvSpPr txBox="1"/>
          <p:nvPr/>
        </p:nvSpPr>
        <p:spPr>
          <a:xfrm>
            <a:off x="685800" y="974149"/>
            <a:ext cx="4020954" cy="598369"/>
          </a:xfrm>
          <a:prstGeom prst="rect">
            <a:avLst/>
          </a:prstGeom>
        </p:spPr>
        <p:txBody>
          <a:bodyPr wrap="square" lIns="0" tIns="0" rIns="0" bIns="0" rtlCol="0" anchor="t">
            <a:spAutoFit/>
          </a:bodyPr>
          <a:lstStyle/>
          <a:p>
            <a:pPr>
              <a:lnSpc>
                <a:spcPts val="4400"/>
              </a:lnSpc>
            </a:pPr>
            <a:r>
              <a:rPr lang="en-US" sz="6000" dirty="0">
                <a:solidFill>
                  <a:srgbClr val="FFFFFF"/>
                </a:solidFill>
                <a:latin typeface="Arial"/>
              </a:rPr>
              <a:t>Title IX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0" y="1143000"/>
            <a:ext cx="1727200" cy="5715000"/>
            <a:chOff x="0" y="0"/>
            <a:chExt cx="1041697" cy="2171962"/>
          </a:xfrm>
        </p:grpSpPr>
        <p:sp>
          <p:nvSpPr>
            <p:cNvPr id="6" name="Freeform 6"/>
            <p:cNvSpPr/>
            <p:nvPr/>
          </p:nvSpPr>
          <p:spPr>
            <a:xfrm>
              <a:off x="0" y="0"/>
              <a:ext cx="1041697" cy="2171962"/>
            </a:xfrm>
            <a:custGeom>
              <a:avLst/>
              <a:gdLst/>
              <a:ahLst/>
              <a:cxnLst/>
              <a:rect l="l" t="t" r="r" b="b"/>
              <a:pathLst>
                <a:path w="1041697" h="2171962">
                  <a:moveTo>
                    <a:pt x="0" y="0"/>
                  </a:moveTo>
                  <a:lnTo>
                    <a:pt x="1041697" y="0"/>
                  </a:lnTo>
                  <a:lnTo>
                    <a:pt x="1041697" y="2171962"/>
                  </a:lnTo>
                  <a:lnTo>
                    <a:pt x="0" y="2171962"/>
                  </a:lnTo>
                  <a:close/>
                </a:path>
              </a:pathLst>
            </a:custGeom>
            <a:solidFill>
              <a:srgbClr val="FEBF0E"/>
            </a:solidFill>
          </p:spPr>
          <p:txBody>
            <a:bodyPr/>
            <a:lstStyle/>
            <a:p>
              <a:endParaRPr lang="en-US" sz="1200"/>
            </a:p>
          </p:txBody>
        </p:sp>
      </p:grpSp>
      <p:grpSp>
        <p:nvGrpSpPr>
          <p:cNvPr id="8" name="Group 8"/>
          <p:cNvGrpSpPr>
            <a:grpSpLocks noChangeAspect="1"/>
          </p:cNvGrpSpPr>
          <p:nvPr/>
        </p:nvGrpSpPr>
        <p:grpSpPr>
          <a:xfrm>
            <a:off x="400431" y="263921"/>
            <a:ext cx="1557626" cy="1557626"/>
            <a:chOff x="0" y="0"/>
            <a:chExt cx="6350000" cy="6350000"/>
          </a:xfrm>
        </p:grpSpPr>
        <p:sp>
          <p:nvSpPr>
            <p:cNvPr id="9" name="Freeform 9"/>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203965"/>
            </a:solidFill>
            <a:ln w="12700">
              <a:solidFill>
                <a:srgbClr val="000000"/>
              </a:solidFill>
            </a:ln>
          </p:spPr>
          <p:txBody>
            <a:bodyPr/>
            <a:lstStyle/>
            <a:p>
              <a:endParaRPr lang="en-US" sz="1200"/>
            </a:p>
          </p:txBody>
        </p:sp>
        <p:sp>
          <p:nvSpPr>
            <p:cNvPr id="10" name="Freeform 10"/>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sz="1200"/>
            </a:p>
          </p:txBody>
        </p:sp>
      </p:grpSp>
      <p:sp>
        <p:nvSpPr>
          <p:cNvPr id="11" name="Freeform 11"/>
          <p:cNvSpPr/>
          <p:nvPr/>
        </p:nvSpPr>
        <p:spPr>
          <a:xfrm>
            <a:off x="631285" y="499570"/>
            <a:ext cx="1095916" cy="1086327"/>
          </a:xfrm>
          <a:custGeom>
            <a:avLst/>
            <a:gdLst/>
            <a:ahLst/>
            <a:cxnLst/>
            <a:rect l="l" t="t" r="r" b="b"/>
            <a:pathLst>
              <a:path w="1643874" h="1629490">
                <a:moveTo>
                  <a:pt x="0" y="0"/>
                </a:moveTo>
                <a:lnTo>
                  <a:pt x="1643874" y="0"/>
                </a:lnTo>
                <a:lnTo>
                  <a:pt x="1643874" y="1629491"/>
                </a:lnTo>
                <a:lnTo>
                  <a:pt x="0" y="16294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12" name="TextBox 12"/>
          <p:cNvSpPr txBox="1"/>
          <p:nvPr/>
        </p:nvSpPr>
        <p:spPr>
          <a:xfrm>
            <a:off x="2272761" y="219670"/>
            <a:ext cx="7131050" cy="1846659"/>
          </a:xfrm>
          <a:prstGeom prst="rect">
            <a:avLst/>
          </a:prstGeom>
        </p:spPr>
        <p:txBody>
          <a:bodyPr wrap="square" lIns="0" tIns="0" rIns="0" bIns="0" rtlCol="0" anchor="t">
            <a:spAutoFit/>
          </a:bodyPr>
          <a:lstStyle/>
          <a:p>
            <a:r>
              <a:rPr lang="en-US" sz="6000" dirty="0">
                <a:solidFill>
                  <a:srgbClr val="203965"/>
                </a:solidFill>
                <a:latin typeface="Arial" panose="020B0604020202020204" pitchFamily="34" charset="0"/>
                <a:cs typeface="Arial" panose="020B0604020202020204" pitchFamily="34" charset="0"/>
              </a:rPr>
              <a:t>Definition – </a:t>
            </a:r>
          </a:p>
          <a:p>
            <a:r>
              <a:rPr lang="en-US" sz="6000" dirty="0">
                <a:solidFill>
                  <a:srgbClr val="203965"/>
                </a:solidFill>
                <a:latin typeface="Arial" panose="020B0604020202020204" pitchFamily="34" charset="0"/>
                <a:cs typeface="Arial" panose="020B0604020202020204" pitchFamily="34" charset="0"/>
              </a:rPr>
              <a:t>Sexual Harassment</a:t>
            </a:r>
          </a:p>
        </p:txBody>
      </p:sp>
      <p:sp>
        <p:nvSpPr>
          <p:cNvPr id="13" name="TextBox 13"/>
          <p:cNvSpPr txBox="1"/>
          <p:nvPr/>
        </p:nvSpPr>
        <p:spPr>
          <a:xfrm>
            <a:off x="1958057" y="2031222"/>
            <a:ext cx="9757694" cy="4431983"/>
          </a:xfrm>
          <a:prstGeom prst="rect">
            <a:avLst/>
          </a:prstGeom>
        </p:spPr>
        <p:txBody>
          <a:bodyPr wrap="square" lIns="0" tIns="0" rIns="0" bIns="0" rtlCol="0" anchor="t">
            <a:spAutoFit/>
          </a:bodyPr>
          <a:lstStyle/>
          <a:p>
            <a:pPr>
              <a:spcBef>
                <a:spcPct val="0"/>
              </a:spcBef>
            </a:pPr>
            <a:r>
              <a:rPr lang="en-US" sz="2400" dirty="0">
                <a:solidFill>
                  <a:srgbClr val="203965"/>
                </a:solidFill>
                <a:latin typeface="Arial" panose="020B0604020202020204" pitchFamily="34" charset="0"/>
                <a:cs typeface="Arial" panose="020B0604020202020204" pitchFamily="34" charset="0"/>
              </a:rPr>
              <a:t>“Conduct on the basis of sex that satisfies one or more of the following: </a:t>
            </a:r>
          </a:p>
          <a:p>
            <a:pPr>
              <a:spcBef>
                <a:spcPct val="0"/>
              </a:spcBef>
            </a:pPr>
            <a:r>
              <a:rPr lang="en-US" sz="2400" dirty="0">
                <a:solidFill>
                  <a:srgbClr val="203965"/>
                </a:solidFill>
                <a:latin typeface="Arial" panose="020B0604020202020204" pitchFamily="34" charset="0"/>
                <a:cs typeface="Arial" panose="020B0604020202020204" pitchFamily="34" charset="0"/>
              </a:rPr>
              <a:t>(1) An employee of the recipient conditioning the provision of an aid, benefit, or service of the recipient on an individual’s participation in unwelcome sexual conduct; (2) Unwelcome conduct determined by a reasonable person to be so severe, pervasive, and objectively offensive that it effectively denies a person equal access to the recipient’s education program or activity; or (3) “Sexual assault” as defined in 20 U.S.C. 1092(f)(6)(A)(v), “dating violence” as defined in 34 U.S.C. 12291(a)(10), “domestic violence” as defined in 34 U.S.C. 12291(a)(8), or “stalking” as defined in 34 U.S.C. 12291(a)(30). “</a:t>
            </a:r>
          </a:p>
          <a:p>
            <a:pPr>
              <a:spcBef>
                <a:spcPct val="0"/>
              </a:spcBef>
            </a:pPr>
            <a:r>
              <a:rPr lang="en-US" sz="2400" dirty="0">
                <a:solidFill>
                  <a:srgbClr val="203965"/>
                </a:solidFill>
                <a:latin typeface="Arial" panose="020B0604020202020204" pitchFamily="34" charset="0"/>
                <a:cs typeface="Arial" panose="020B0604020202020204" pitchFamily="34" charset="0"/>
              </a:rPr>
              <a:t> §Sec. 106.30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p:nvPr/>
        </p:nvSpPr>
        <p:spPr>
          <a:xfrm>
            <a:off x="2183162" y="219670"/>
            <a:ext cx="9313863" cy="1846659"/>
          </a:xfrm>
          <a:prstGeom prst="rect">
            <a:avLst/>
          </a:prstGeom>
        </p:spPr>
        <p:txBody>
          <a:bodyPr wrap="square" lIns="0" tIns="0" rIns="0" bIns="0" rtlCol="0" anchor="t">
            <a:spAutoFit/>
          </a:bodyPr>
          <a:lstStyle/>
          <a:p>
            <a:r>
              <a:rPr lang="en-US" sz="6000" dirty="0">
                <a:solidFill>
                  <a:srgbClr val="203965"/>
                </a:solidFill>
                <a:latin typeface="Arial" panose="020B0604020202020204" pitchFamily="34" charset="0"/>
                <a:cs typeface="Arial" panose="020B0604020202020204" pitchFamily="34" charset="0"/>
              </a:rPr>
              <a:t>Definition – </a:t>
            </a:r>
          </a:p>
          <a:p>
            <a:r>
              <a:rPr lang="en-US" sz="6000" dirty="0">
                <a:solidFill>
                  <a:srgbClr val="203965"/>
                </a:solidFill>
                <a:latin typeface="Arial" panose="020B0604020202020204" pitchFamily="34" charset="0"/>
                <a:cs typeface="Arial" panose="020B0604020202020204" pitchFamily="34" charset="0"/>
              </a:rPr>
              <a:t>Education Program Activity</a:t>
            </a:r>
          </a:p>
        </p:txBody>
      </p:sp>
      <p:sp>
        <p:nvSpPr>
          <p:cNvPr id="13" name="TextBox 13"/>
          <p:cNvSpPr txBox="1"/>
          <p:nvPr/>
        </p:nvSpPr>
        <p:spPr>
          <a:xfrm>
            <a:off x="2260600" y="2359025"/>
            <a:ext cx="8448285" cy="2954655"/>
          </a:xfrm>
          <a:prstGeom prst="rect">
            <a:avLst/>
          </a:prstGeom>
        </p:spPr>
        <p:txBody>
          <a:bodyPr wrap="square" lIns="0" tIns="0" rIns="0" bIns="0" rtlCol="0" anchor="t">
            <a:spAutoFit/>
          </a:bodyPr>
          <a:lstStyle/>
          <a:p>
            <a:r>
              <a:rPr lang="en-US" sz="2400" dirty="0">
                <a:solidFill>
                  <a:srgbClr val="203965"/>
                </a:solidFill>
                <a:latin typeface="Arial" panose="020B0604020202020204" pitchFamily="34" charset="0"/>
                <a:cs typeface="Arial" panose="020B0604020202020204" pitchFamily="34" charset="0"/>
              </a:rPr>
              <a:t>““[E]</a:t>
            </a:r>
            <a:r>
              <a:rPr lang="en-US" sz="2400" dirty="0" err="1">
                <a:solidFill>
                  <a:srgbClr val="203965"/>
                </a:solidFill>
                <a:latin typeface="Arial" panose="020B0604020202020204" pitchFamily="34" charset="0"/>
                <a:cs typeface="Arial" panose="020B0604020202020204" pitchFamily="34" charset="0"/>
              </a:rPr>
              <a:t>ducation</a:t>
            </a:r>
            <a:r>
              <a:rPr lang="en-US" sz="2400" dirty="0">
                <a:solidFill>
                  <a:srgbClr val="203965"/>
                </a:solidFill>
                <a:latin typeface="Arial" panose="020B0604020202020204" pitchFamily="34" charset="0"/>
                <a:cs typeface="Arial" panose="020B0604020202020204" pitchFamily="34" charset="0"/>
              </a:rPr>
              <a:t> program or activity” includes locations, events, or circumstances over which the recipient exercised substantial control over both the respondent and the context in which the sexual harassment occurs, and also includes any building owned or controlled by a student organization that is officially recognized by a postsecondary institution.”</a:t>
            </a:r>
          </a:p>
          <a:p>
            <a:r>
              <a:rPr lang="en-US" sz="2400" dirty="0">
                <a:solidFill>
                  <a:srgbClr val="203965"/>
                </a:solidFill>
                <a:latin typeface="Arial" panose="020B0604020202020204" pitchFamily="34" charset="0"/>
                <a:ea typeface="Arial Bold"/>
                <a:cs typeface="Arial" panose="020B0604020202020204" pitchFamily="34" charset="0"/>
              </a:rPr>
              <a:t>§Sec. 106.44(a)</a:t>
            </a:r>
          </a:p>
          <a:p>
            <a:pPr>
              <a:spcBef>
                <a:spcPct val="0"/>
              </a:spcBef>
            </a:pPr>
            <a:endParaRPr lang="en-US" sz="2400" dirty="0">
              <a:solidFill>
                <a:srgbClr val="203965"/>
              </a:solidFill>
              <a:latin typeface="Arial" panose="020B0604020202020204" pitchFamily="34" charset="0"/>
              <a:ea typeface="Arial Bold"/>
              <a:cs typeface="Arial" panose="020B0604020202020204" pitchFamily="34" charset="0"/>
            </a:endParaRPr>
          </a:p>
        </p:txBody>
      </p:sp>
      <p:grpSp>
        <p:nvGrpSpPr>
          <p:cNvPr id="14" name="Group 5">
            <a:extLst>
              <a:ext uri="{FF2B5EF4-FFF2-40B4-BE49-F238E27FC236}">
                <a16:creationId xmlns:a16="http://schemas.microsoft.com/office/drawing/2014/main" id="{B0CD0C76-1E02-A75C-9313-425C3C2DCA22}"/>
              </a:ext>
            </a:extLst>
          </p:cNvPr>
          <p:cNvGrpSpPr/>
          <p:nvPr/>
        </p:nvGrpSpPr>
        <p:grpSpPr>
          <a:xfrm>
            <a:off x="0" y="1143000"/>
            <a:ext cx="1727200" cy="5715000"/>
            <a:chOff x="0" y="0"/>
            <a:chExt cx="1041697" cy="2171962"/>
          </a:xfrm>
        </p:grpSpPr>
        <p:sp>
          <p:nvSpPr>
            <p:cNvPr id="15" name="Freeform 6">
              <a:extLst>
                <a:ext uri="{FF2B5EF4-FFF2-40B4-BE49-F238E27FC236}">
                  <a16:creationId xmlns:a16="http://schemas.microsoft.com/office/drawing/2014/main" id="{171995EF-2138-7F9A-4F31-F15300771326}"/>
                </a:ext>
              </a:extLst>
            </p:cNvPr>
            <p:cNvSpPr/>
            <p:nvPr/>
          </p:nvSpPr>
          <p:spPr>
            <a:xfrm>
              <a:off x="0" y="0"/>
              <a:ext cx="1041697" cy="2171962"/>
            </a:xfrm>
            <a:custGeom>
              <a:avLst/>
              <a:gdLst/>
              <a:ahLst/>
              <a:cxnLst/>
              <a:rect l="l" t="t" r="r" b="b"/>
              <a:pathLst>
                <a:path w="1041697" h="2171962">
                  <a:moveTo>
                    <a:pt x="0" y="0"/>
                  </a:moveTo>
                  <a:lnTo>
                    <a:pt x="1041697" y="0"/>
                  </a:lnTo>
                  <a:lnTo>
                    <a:pt x="1041697" y="2171962"/>
                  </a:lnTo>
                  <a:lnTo>
                    <a:pt x="0" y="2171962"/>
                  </a:lnTo>
                  <a:close/>
                </a:path>
              </a:pathLst>
            </a:custGeom>
            <a:solidFill>
              <a:srgbClr val="FEBF0E"/>
            </a:solidFill>
          </p:spPr>
          <p:txBody>
            <a:bodyPr/>
            <a:lstStyle/>
            <a:p>
              <a:endParaRPr lang="en-US" sz="1200"/>
            </a:p>
          </p:txBody>
        </p:sp>
      </p:grpSp>
      <p:grpSp>
        <p:nvGrpSpPr>
          <p:cNvPr id="16" name="Group 8">
            <a:extLst>
              <a:ext uri="{FF2B5EF4-FFF2-40B4-BE49-F238E27FC236}">
                <a16:creationId xmlns:a16="http://schemas.microsoft.com/office/drawing/2014/main" id="{00F53549-41A8-10E4-D44C-A10F3C8093EF}"/>
              </a:ext>
            </a:extLst>
          </p:cNvPr>
          <p:cNvGrpSpPr>
            <a:grpSpLocks noChangeAspect="1"/>
          </p:cNvGrpSpPr>
          <p:nvPr/>
        </p:nvGrpSpPr>
        <p:grpSpPr>
          <a:xfrm>
            <a:off x="400430" y="141814"/>
            <a:ext cx="1557626" cy="1557626"/>
            <a:chOff x="0" y="0"/>
            <a:chExt cx="6350000" cy="6350000"/>
          </a:xfrm>
        </p:grpSpPr>
        <p:sp>
          <p:nvSpPr>
            <p:cNvPr id="17" name="Freeform 9">
              <a:extLst>
                <a:ext uri="{FF2B5EF4-FFF2-40B4-BE49-F238E27FC236}">
                  <a16:creationId xmlns:a16="http://schemas.microsoft.com/office/drawing/2014/main" id="{07A10C89-2F20-120F-ADE2-960C0CE43E32}"/>
                </a:ext>
              </a:extLst>
            </p:cNvPr>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203965"/>
            </a:solidFill>
            <a:ln w="12700">
              <a:solidFill>
                <a:srgbClr val="000000"/>
              </a:solidFill>
            </a:ln>
          </p:spPr>
          <p:txBody>
            <a:bodyPr/>
            <a:lstStyle/>
            <a:p>
              <a:endParaRPr lang="en-US" sz="1200"/>
            </a:p>
          </p:txBody>
        </p:sp>
        <p:sp>
          <p:nvSpPr>
            <p:cNvPr id="18" name="Freeform 10">
              <a:extLst>
                <a:ext uri="{FF2B5EF4-FFF2-40B4-BE49-F238E27FC236}">
                  <a16:creationId xmlns:a16="http://schemas.microsoft.com/office/drawing/2014/main" id="{0BE3026F-706C-2898-E514-8E2E24155287}"/>
                </a:ext>
              </a:extLst>
            </p:cNvPr>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sz="1200"/>
            </a:p>
          </p:txBody>
        </p:sp>
      </p:grpSp>
      <p:sp>
        <p:nvSpPr>
          <p:cNvPr id="19" name="Freeform 11">
            <a:extLst>
              <a:ext uri="{FF2B5EF4-FFF2-40B4-BE49-F238E27FC236}">
                <a16:creationId xmlns:a16="http://schemas.microsoft.com/office/drawing/2014/main" id="{82AD5C5F-40BA-A0D5-CA7A-C64CB168A4AB}"/>
              </a:ext>
            </a:extLst>
          </p:cNvPr>
          <p:cNvSpPr/>
          <p:nvPr/>
        </p:nvSpPr>
        <p:spPr>
          <a:xfrm>
            <a:off x="631284" y="377463"/>
            <a:ext cx="1095916" cy="1086327"/>
          </a:xfrm>
          <a:custGeom>
            <a:avLst/>
            <a:gdLst/>
            <a:ahLst/>
            <a:cxnLst/>
            <a:rect l="l" t="t" r="r" b="b"/>
            <a:pathLst>
              <a:path w="1643874" h="1629490">
                <a:moveTo>
                  <a:pt x="0" y="0"/>
                </a:moveTo>
                <a:lnTo>
                  <a:pt x="1643874" y="0"/>
                </a:lnTo>
                <a:lnTo>
                  <a:pt x="1643874" y="1629491"/>
                </a:lnTo>
                <a:lnTo>
                  <a:pt x="0" y="16294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p:nvPr/>
        </p:nvSpPr>
        <p:spPr>
          <a:xfrm>
            <a:off x="2196819" y="219670"/>
            <a:ext cx="6686211" cy="1846659"/>
          </a:xfrm>
          <a:prstGeom prst="rect">
            <a:avLst/>
          </a:prstGeom>
        </p:spPr>
        <p:txBody>
          <a:bodyPr wrap="square" lIns="0" tIns="0" rIns="0" bIns="0" rtlCol="0" anchor="t">
            <a:spAutoFit/>
          </a:bodyPr>
          <a:lstStyle/>
          <a:p>
            <a:pPr algn="just"/>
            <a:r>
              <a:rPr lang="en-US" sz="6000" dirty="0">
                <a:solidFill>
                  <a:srgbClr val="203965"/>
                </a:solidFill>
                <a:latin typeface="Arial" panose="020B0604020202020204" pitchFamily="34" charset="0"/>
                <a:cs typeface="Arial" panose="020B0604020202020204" pitchFamily="34" charset="0"/>
              </a:rPr>
              <a:t>Definition – </a:t>
            </a:r>
          </a:p>
          <a:p>
            <a:pPr algn="just"/>
            <a:r>
              <a:rPr lang="en-US" sz="6000" dirty="0">
                <a:solidFill>
                  <a:srgbClr val="203965"/>
                </a:solidFill>
                <a:latin typeface="Arial" panose="020B0604020202020204" pitchFamily="34" charset="0"/>
                <a:cs typeface="Arial" panose="020B0604020202020204" pitchFamily="34" charset="0"/>
              </a:rPr>
              <a:t>Formal Complaint</a:t>
            </a:r>
          </a:p>
        </p:txBody>
      </p:sp>
      <p:sp>
        <p:nvSpPr>
          <p:cNvPr id="13" name="TextBox 13"/>
          <p:cNvSpPr txBox="1"/>
          <p:nvPr/>
        </p:nvSpPr>
        <p:spPr>
          <a:xfrm>
            <a:off x="2353014" y="2528497"/>
            <a:ext cx="8104114" cy="2215991"/>
          </a:xfrm>
          <a:prstGeom prst="rect">
            <a:avLst/>
          </a:prstGeom>
        </p:spPr>
        <p:txBody>
          <a:bodyPr wrap="square" lIns="0" tIns="0" rIns="0" bIns="0" rtlCol="0" anchor="t">
            <a:spAutoFit/>
          </a:bodyPr>
          <a:lstStyle/>
          <a:p>
            <a:pPr algn="just"/>
            <a:r>
              <a:rPr lang="en-US" sz="2400" dirty="0">
                <a:solidFill>
                  <a:srgbClr val="203965"/>
                </a:solidFill>
                <a:latin typeface="Arial" panose="020B0604020202020204" pitchFamily="34" charset="0"/>
                <a:cs typeface="Arial" panose="020B0604020202020204" pitchFamily="34" charset="0"/>
              </a:rPr>
              <a:t>“[A] document filed by a complainant or signed by the Title IX Coordinator alleging sexual harassment against a respondent and requesting that the recipient investigate the allegation of sexual harassment.”</a:t>
            </a:r>
          </a:p>
          <a:p>
            <a:pPr algn="just"/>
            <a:r>
              <a:rPr lang="en-US" sz="2400" dirty="0">
                <a:solidFill>
                  <a:srgbClr val="203965"/>
                </a:solidFill>
                <a:latin typeface="Arial" panose="020B0604020202020204" pitchFamily="34" charset="0"/>
                <a:ea typeface="Arial Bold"/>
                <a:cs typeface="Arial" panose="020B0604020202020204" pitchFamily="34" charset="0"/>
              </a:rPr>
              <a:t>§Sec. 106.30</a:t>
            </a:r>
          </a:p>
          <a:p>
            <a:pPr algn="just">
              <a:spcBef>
                <a:spcPct val="0"/>
              </a:spcBef>
            </a:pPr>
            <a:endParaRPr lang="en-US" sz="2400" dirty="0">
              <a:solidFill>
                <a:srgbClr val="203965"/>
              </a:solidFill>
              <a:latin typeface="Arial" panose="020B0604020202020204" pitchFamily="34" charset="0"/>
              <a:ea typeface="Arial Bold"/>
              <a:cs typeface="Arial" panose="020B0604020202020204" pitchFamily="34" charset="0"/>
            </a:endParaRPr>
          </a:p>
        </p:txBody>
      </p:sp>
      <p:grpSp>
        <p:nvGrpSpPr>
          <p:cNvPr id="14" name="Group 5">
            <a:extLst>
              <a:ext uri="{FF2B5EF4-FFF2-40B4-BE49-F238E27FC236}">
                <a16:creationId xmlns:a16="http://schemas.microsoft.com/office/drawing/2014/main" id="{81E06F40-9BDD-C737-23D5-52A9946A9627}"/>
              </a:ext>
            </a:extLst>
          </p:cNvPr>
          <p:cNvGrpSpPr/>
          <p:nvPr/>
        </p:nvGrpSpPr>
        <p:grpSpPr>
          <a:xfrm>
            <a:off x="0" y="1143000"/>
            <a:ext cx="1727200" cy="5715000"/>
            <a:chOff x="0" y="0"/>
            <a:chExt cx="1041697" cy="2171962"/>
          </a:xfrm>
        </p:grpSpPr>
        <p:sp>
          <p:nvSpPr>
            <p:cNvPr id="15" name="Freeform 6">
              <a:extLst>
                <a:ext uri="{FF2B5EF4-FFF2-40B4-BE49-F238E27FC236}">
                  <a16:creationId xmlns:a16="http://schemas.microsoft.com/office/drawing/2014/main" id="{3A54FEC7-FDFA-0180-A1E8-0C2C05FE5EA7}"/>
                </a:ext>
              </a:extLst>
            </p:cNvPr>
            <p:cNvSpPr/>
            <p:nvPr/>
          </p:nvSpPr>
          <p:spPr>
            <a:xfrm>
              <a:off x="0" y="0"/>
              <a:ext cx="1041697" cy="2171962"/>
            </a:xfrm>
            <a:custGeom>
              <a:avLst/>
              <a:gdLst/>
              <a:ahLst/>
              <a:cxnLst/>
              <a:rect l="l" t="t" r="r" b="b"/>
              <a:pathLst>
                <a:path w="1041697" h="2171962">
                  <a:moveTo>
                    <a:pt x="0" y="0"/>
                  </a:moveTo>
                  <a:lnTo>
                    <a:pt x="1041697" y="0"/>
                  </a:lnTo>
                  <a:lnTo>
                    <a:pt x="1041697" y="2171962"/>
                  </a:lnTo>
                  <a:lnTo>
                    <a:pt x="0" y="2171962"/>
                  </a:lnTo>
                  <a:close/>
                </a:path>
              </a:pathLst>
            </a:custGeom>
            <a:solidFill>
              <a:srgbClr val="FEBF0E"/>
            </a:solidFill>
          </p:spPr>
          <p:txBody>
            <a:bodyPr/>
            <a:lstStyle/>
            <a:p>
              <a:endParaRPr lang="en-US" sz="1200"/>
            </a:p>
          </p:txBody>
        </p:sp>
      </p:grpSp>
      <p:grpSp>
        <p:nvGrpSpPr>
          <p:cNvPr id="16" name="Group 8">
            <a:extLst>
              <a:ext uri="{FF2B5EF4-FFF2-40B4-BE49-F238E27FC236}">
                <a16:creationId xmlns:a16="http://schemas.microsoft.com/office/drawing/2014/main" id="{317F02CB-C92D-6F8B-2DEE-4AC7B5C7FCFA}"/>
              </a:ext>
            </a:extLst>
          </p:cNvPr>
          <p:cNvGrpSpPr>
            <a:grpSpLocks noChangeAspect="1"/>
          </p:cNvGrpSpPr>
          <p:nvPr/>
        </p:nvGrpSpPr>
        <p:grpSpPr>
          <a:xfrm>
            <a:off x="400430" y="160987"/>
            <a:ext cx="1557626" cy="1557626"/>
            <a:chOff x="0" y="0"/>
            <a:chExt cx="6350000" cy="6350000"/>
          </a:xfrm>
        </p:grpSpPr>
        <p:sp>
          <p:nvSpPr>
            <p:cNvPr id="17" name="Freeform 9">
              <a:extLst>
                <a:ext uri="{FF2B5EF4-FFF2-40B4-BE49-F238E27FC236}">
                  <a16:creationId xmlns:a16="http://schemas.microsoft.com/office/drawing/2014/main" id="{8B9ADC10-B529-6253-A702-571B29E7884D}"/>
                </a:ext>
              </a:extLst>
            </p:cNvPr>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203965"/>
            </a:solidFill>
            <a:ln w="12700">
              <a:solidFill>
                <a:srgbClr val="000000"/>
              </a:solidFill>
            </a:ln>
          </p:spPr>
          <p:txBody>
            <a:bodyPr/>
            <a:lstStyle/>
            <a:p>
              <a:endParaRPr lang="en-US" sz="1200"/>
            </a:p>
          </p:txBody>
        </p:sp>
        <p:sp>
          <p:nvSpPr>
            <p:cNvPr id="18" name="Freeform 10">
              <a:extLst>
                <a:ext uri="{FF2B5EF4-FFF2-40B4-BE49-F238E27FC236}">
                  <a16:creationId xmlns:a16="http://schemas.microsoft.com/office/drawing/2014/main" id="{559A2881-8247-A236-503D-A42BBC7C50F0}"/>
                </a:ext>
              </a:extLst>
            </p:cNvPr>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sz="1200"/>
            </a:p>
          </p:txBody>
        </p:sp>
      </p:grpSp>
      <p:sp>
        <p:nvSpPr>
          <p:cNvPr id="19" name="Freeform 11">
            <a:extLst>
              <a:ext uri="{FF2B5EF4-FFF2-40B4-BE49-F238E27FC236}">
                <a16:creationId xmlns:a16="http://schemas.microsoft.com/office/drawing/2014/main" id="{C09CF65F-1C09-3EC3-2090-D2A7B992F680}"/>
              </a:ext>
            </a:extLst>
          </p:cNvPr>
          <p:cNvSpPr/>
          <p:nvPr/>
        </p:nvSpPr>
        <p:spPr>
          <a:xfrm>
            <a:off x="631284" y="396636"/>
            <a:ext cx="1095916" cy="1086327"/>
          </a:xfrm>
          <a:custGeom>
            <a:avLst/>
            <a:gdLst/>
            <a:ahLst/>
            <a:cxnLst/>
            <a:rect l="l" t="t" r="r" b="b"/>
            <a:pathLst>
              <a:path w="1643874" h="1629490">
                <a:moveTo>
                  <a:pt x="0" y="0"/>
                </a:moveTo>
                <a:lnTo>
                  <a:pt x="1643874" y="0"/>
                </a:lnTo>
                <a:lnTo>
                  <a:pt x="1643874" y="1629491"/>
                </a:lnTo>
                <a:lnTo>
                  <a:pt x="0" y="16294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3935</TotalTime>
  <Words>1734</Words>
  <Application>Microsoft Office PowerPoint</Application>
  <PresentationFormat>Widescreen</PresentationFormat>
  <Paragraphs>165</Paragraphs>
  <Slides>34</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Arial Bold</vt:lpstr>
      <vt:lpstr>Calibri</vt:lpstr>
      <vt:lpstr>Calibri Light</vt:lpstr>
      <vt:lpstr>Nunito Sans Bold</vt:lpstr>
      <vt:lpstr>Office Theme</vt:lpstr>
      <vt:lpstr>PowerPoint Presentation</vt:lpstr>
      <vt:lpstr>PowerPoint Presentation</vt:lpstr>
      <vt:lpstr>PowerPoint Presentation</vt:lpstr>
      <vt:lpstr>PowerPoint Presentation</vt:lpstr>
      <vt:lpstr>Regulations </vt:lpstr>
      <vt:lpstr>PowerPoint Presentation</vt:lpstr>
      <vt:lpstr>PowerPoint Presentation</vt:lpstr>
      <vt:lpstr>PowerPoint Presentation</vt:lpstr>
      <vt:lpstr>PowerPoint Presentation</vt:lpstr>
      <vt:lpstr>PowerPoint Presentation</vt:lpstr>
      <vt:lpstr>PowerPoint Presentation</vt:lpstr>
      <vt:lpstr>No Gag Order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Relevant Question</vt:lpstr>
      <vt:lpstr>Plan for getting started</vt:lpstr>
      <vt:lpstr>Chemical Hygiene Plan</vt:lpstr>
      <vt:lpstr>PowerPoint Presentation</vt:lpstr>
      <vt:lpstr>Lawsuits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Eppley, Mandy N.</dc:creator>
  <cp:lastModifiedBy>Sharon L. Stellato</cp:lastModifiedBy>
  <cp:revision>76</cp:revision>
  <dcterms:created xsi:type="dcterms:W3CDTF">2020-07-20T07:40:10Z</dcterms:created>
  <dcterms:modified xsi:type="dcterms:W3CDTF">2024-02-02T14:48:43Z</dcterms:modified>
</cp:coreProperties>
</file>