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72" r:id="rId6"/>
    <p:sldId id="263" r:id="rId7"/>
    <p:sldId id="267" r:id="rId8"/>
    <p:sldId id="273" r:id="rId9"/>
    <p:sldId id="274" r:id="rId10"/>
    <p:sldId id="275" r:id="rId11"/>
    <p:sldId id="283" r:id="rId12"/>
    <p:sldId id="277" r:id="rId13"/>
    <p:sldId id="278" r:id="rId14"/>
    <p:sldId id="279" r:id="rId15"/>
    <p:sldId id="280" r:id="rId16"/>
    <p:sldId id="281" r:id="rId17"/>
    <p:sldId id="282" r:id="rId18"/>
    <p:sldId id="276" r:id="rId19"/>
    <p:sldId id="284" r:id="rId20"/>
    <p:sldId id="285" r:id="rId21"/>
    <p:sldId id="286" r:id="rId22"/>
    <p:sldId id="27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A2FE5-D1E2-4BDA-9A30-127B78A0C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A2E673-4F79-4248-B2F3-80B08E0EFA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1B29D-B512-4CBE-AE76-13EE131F5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1B10-F3B7-410F-AC90-81C3C47E4E42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F0E93-4C89-4174-9DBF-6AFF0EAC4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B26D3-A5CB-40E3-B4B1-B006192FF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074B7-AAA2-46A8-8E8C-FBEF2627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36982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7191B-F079-4AFB-8BEC-CAEE3375B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2A2F85-1337-479F-AB83-44EF510592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34269-75CB-46FC-AC33-162E91221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1B10-F3B7-410F-AC90-81C3C47E4E42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A00FC-5A3A-4FEE-97E3-B6DFB0CD2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77893-DB9D-4AF1-947C-981644C3D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074B7-AAA2-46A8-8E8C-FBEF2627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35980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3E8610-BD81-4C1F-97FF-1CF94F32F8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E76AD9-99B6-4405-87FA-A7DBBE7251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FBA73-99AD-4055-8611-2ED57EA78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1B10-F3B7-410F-AC90-81C3C47E4E42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C34A4-618F-47F1-A020-CC39AD667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5469E-DB4B-4B92-8A89-89666554B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074B7-AAA2-46A8-8E8C-FBEF2627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1594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7D9C8-F029-4C82-9A8B-BCFB84167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6BC65-654A-4A35-88EE-113D7813F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F5F17-BD7D-49FC-A2BA-54AF6DF20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1B10-F3B7-410F-AC90-81C3C47E4E42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1FD0B-5113-407D-8B9F-FC198632F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06EBA-97DD-4300-8CE4-B9D0AD3A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074B7-AAA2-46A8-8E8C-FBEF2627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45945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ECAF2-88FB-4F31-BE05-78A022F4D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96D4E1-5275-4300-912E-FCF115CB3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C95F2-363F-48F5-B503-DC6C02F31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1B10-F3B7-410F-AC90-81C3C47E4E42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25160-4B6B-4873-9843-23946D79C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BC36C-33BB-43D7-9F3F-485692F12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074B7-AAA2-46A8-8E8C-FBEF2627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8590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4F753-C4C3-43AE-ACDD-07F179660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9216A-ACF3-46CE-B13F-410D510B25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7AEC17-217D-4135-8892-6E3EED5B1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61D0CC-527D-43B8-BF4C-5733B36E3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1B10-F3B7-410F-AC90-81C3C47E4E42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78E05F-B265-4E46-90FF-E3462C141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F1BA95-1B8B-47B1-9CE9-ADA8980F8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074B7-AAA2-46A8-8E8C-FBEF2627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969545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8F3E8-DE01-40B8-BDB2-D4BAEEFB3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4A6A6C-85E9-4088-A073-568024BA3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3DCDE9-F6A8-40D4-971E-1AA0C5E183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08180E-03F8-4248-94BA-2DE9363117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0AB284-E618-4074-9CF6-8BBEFC5166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B473AE-A198-47AE-958C-B95DB0695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1B10-F3B7-410F-AC90-81C3C47E4E42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B25D11-3AD8-4ABB-9EBD-1B2F69A84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EADFE4-B18F-4B3C-9255-0C544DEA0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074B7-AAA2-46A8-8E8C-FBEF2627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8169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FD5E9-F2BC-46C5-BB15-AE06B8305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FE25A7-2F3F-43DF-9F0F-3A7AF3FD8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1B10-F3B7-410F-AC90-81C3C47E4E42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2F5366-9C8B-48D5-8DC6-32C875101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B10425-A01A-4C98-BFE7-6F51837F9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074B7-AAA2-46A8-8E8C-FBEF2627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444299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EAC36C-1B66-4B89-AC04-A218ECC55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1B10-F3B7-410F-AC90-81C3C47E4E42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0C2421-D067-4809-BA09-5E1FD47DB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7CCA5D-145D-4548-A7BF-CE012BFA4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074B7-AAA2-46A8-8E8C-FBEF2627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02959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EEA0A-323F-4AF6-8EC4-F40DBD3BB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26743-E219-4F6A-A2B4-9B7C502D0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DEE2E4-2A1D-4EB9-A2D2-BE0002A70A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0C04FD-292A-4113-86B5-07C02052C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1B10-F3B7-410F-AC90-81C3C47E4E42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40CDBD-BB0B-48F3-9B15-5B6842959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E0453-04AF-4456-BC4B-A23F2F817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074B7-AAA2-46A8-8E8C-FBEF2627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42135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B8351-5D3D-4A24-AA20-23C811B76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6C8DE3-E022-4850-80DD-493CB4200D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012B0F-92B9-450D-8B59-541A1EE50A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E74DE6-5ACD-44DB-AA18-C259BEC01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1B10-F3B7-410F-AC90-81C3C47E4E42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613FE6-831E-4B32-AA10-D0EDFB83C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37FC78-42D2-4E08-B6EB-2B034E79A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074B7-AAA2-46A8-8E8C-FBEF2627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15794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B10E60-93B9-4394-BCFF-5138CD05F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88AC49-A6EC-42C9-9E01-5626B0126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DAE3D-02E1-4D7F-B147-FA2571AE4A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E1B10-F3B7-410F-AC90-81C3C47E4E42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1A3F7-FCDC-4391-BF4E-8288F86A1C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C62AA-3323-41F2-ABA8-7C69344D41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074B7-AAA2-46A8-8E8C-FBEF2627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44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j4m3AJamQYM" TargetMode="External"/><Relationship Id="rId4" Type="http://schemas.openxmlformats.org/officeDocument/2006/relationships/hyperlink" Target="https://www.youtube.com/watch?v=0veDFGo666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Stellato_sl@mercer.edu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E60D-5441-46E9-B307-000064E32E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Garamond" panose="02020404030301010803" pitchFamily="18" charset="0"/>
              </a:rPr>
              <a:t>Sexual Misconduct &amp; Title IX</a:t>
            </a:r>
            <a:br>
              <a:rPr lang="en-US" dirty="0">
                <a:latin typeface="Garamond" panose="02020404030301010803" pitchFamily="18" charset="0"/>
              </a:rPr>
            </a:br>
            <a:r>
              <a:rPr lang="en-US" dirty="0">
                <a:latin typeface="Garamond" panose="02020404030301010803" pitchFamily="18" charset="0"/>
              </a:rPr>
              <a:t>Returning Investigator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3139E1-1B44-4EEF-9776-4C2CF67FB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543937"/>
            <a:ext cx="9420225" cy="1655762"/>
          </a:xfrm>
        </p:spPr>
        <p:txBody>
          <a:bodyPr/>
          <a:lstStyle/>
          <a:p>
            <a:pPr algn="l"/>
            <a:r>
              <a:rPr lang="en-US" b="1" dirty="0">
                <a:latin typeface="Garamond" panose="02020404030301010803" pitchFamily="18" charset="0"/>
              </a:rPr>
              <a:t>Sharon Stellato J.D.</a:t>
            </a:r>
            <a:r>
              <a:rPr lang="en-US" dirty="0">
                <a:latin typeface="Garamond" panose="02020404030301010803" pitchFamily="18" charset="0"/>
              </a:rPr>
              <a:t>	        		AVP, Title IX and Title IX Coordinator</a:t>
            </a:r>
          </a:p>
          <a:p>
            <a:pPr algn="l"/>
            <a:r>
              <a:rPr lang="en-US" b="1" dirty="0">
                <a:latin typeface="Garamond" panose="02020404030301010803" pitchFamily="18" charset="0"/>
              </a:rPr>
              <a:t>Lauren Lowell M.Ed.</a:t>
            </a:r>
            <a:r>
              <a:rPr lang="en-US" dirty="0">
                <a:latin typeface="Garamond" panose="02020404030301010803" pitchFamily="18" charset="0"/>
              </a:rPr>
              <a:t>        			      Assistant Director, Title IX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85427-1C03-4A4B-9C4D-D7319B576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" y="88389"/>
            <a:ext cx="5943612" cy="1511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550513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E60D-5441-46E9-B307-000064E32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79875" y="437453"/>
            <a:ext cx="6012125" cy="1160110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Identifying Bias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85427-1C03-4A4B-9C4D-D7319B576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" y="88389"/>
            <a:ext cx="5943612" cy="15118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4005CD-A725-4916-A300-52C1832B4AB4}"/>
              </a:ext>
            </a:extLst>
          </p:cNvPr>
          <p:cNvSpPr txBox="1"/>
          <p:nvPr/>
        </p:nvSpPr>
        <p:spPr>
          <a:xfrm>
            <a:off x="757046" y="1742981"/>
            <a:ext cx="105237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Humans rely on their own life experiences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What you think something may look like may be different than what someone else identifies it 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  <a:hlinkClick r:id="rId4"/>
              </a:rPr>
              <a:t>video</a:t>
            </a:r>
            <a:endParaRPr lang="en-US" sz="2000" dirty="0">
              <a:latin typeface="Garamond" panose="020204040303010108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What does flirting vs. being kind look like?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What does drunkenness look like?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What does cat-calling look like?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What does a victim look like?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What does a respondent look like?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What does rape look like?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Victim-blaming (questions that imply judgement)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“What was he thinking when…”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“What did she think was going to happen?”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  <a:hlinkClick r:id="rId5"/>
              </a:rPr>
              <a:t>Optional video</a:t>
            </a:r>
            <a:endParaRPr lang="en-US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21511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E60D-5441-46E9-B307-000064E32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0225" y="1594925"/>
            <a:ext cx="8591550" cy="103397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Garamond" panose="02020404030301010803" pitchFamily="18" charset="0"/>
              </a:rPr>
              <a:t>Strategy for Analyzing a Case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85427-1C03-4A4B-9C4D-D7319B576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" y="88389"/>
            <a:ext cx="5943612" cy="15118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4005CD-A725-4916-A300-52C1832B4AB4}"/>
              </a:ext>
            </a:extLst>
          </p:cNvPr>
          <p:cNvSpPr txBox="1"/>
          <p:nvPr/>
        </p:nvSpPr>
        <p:spPr>
          <a:xfrm>
            <a:off x="604007" y="2755035"/>
            <a:ext cx="1088052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What policy(s) may have been violated?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What are undisputed facts?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What are the facts in dispute?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Which ones are significant to the case?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What other information do you need?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What questions do you want to ask the complainant, respondent, and witnesses?</a:t>
            </a:r>
          </a:p>
        </p:txBody>
      </p:sp>
    </p:spTree>
    <p:extLst>
      <p:ext uri="{BB962C8B-B14F-4D97-AF65-F5344CB8AC3E}">
        <p14:creationId xmlns:p14="http://schemas.microsoft.com/office/powerpoint/2010/main" val="2250816661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E60D-5441-46E9-B307-000064E32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0225" y="1594925"/>
            <a:ext cx="8591550" cy="1033974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Do Not Ask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85427-1C03-4A4B-9C4D-D7319B576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" y="88389"/>
            <a:ext cx="5943612" cy="15118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4005CD-A725-4916-A300-52C1832B4AB4}"/>
              </a:ext>
            </a:extLst>
          </p:cNvPr>
          <p:cNvSpPr txBox="1"/>
          <p:nvPr/>
        </p:nvSpPr>
        <p:spPr>
          <a:xfrm>
            <a:off x="801434" y="2755035"/>
            <a:ext cx="105237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Why didn’t you tell him directly to stop commenting on your body?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Why did you wait so long to report this?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If you were sexually assaulted, why didn’t you go to the hospital right away?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You had the chance to report this incident to the police, why didn’t you choose to do that?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How did the respondent get your clothes off without a struggle?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What were you wearing that evening?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If you don’t remember everything that happened that night, how are we supposed to know what happened?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Did he/she/they say “no” like he/she/they meant it?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Were you flirting with the respondent that evening?</a:t>
            </a:r>
          </a:p>
        </p:txBody>
      </p:sp>
    </p:spTree>
    <p:extLst>
      <p:ext uri="{BB962C8B-B14F-4D97-AF65-F5344CB8AC3E}">
        <p14:creationId xmlns:p14="http://schemas.microsoft.com/office/powerpoint/2010/main" val="2762670110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E60D-5441-46E9-B307-000064E32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0225" y="1594925"/>
            <a:ext cx="8591550" cy="1033974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Helpful Examples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85427-1C03-4A4B-9C4D-D7319B576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" y="88389"/>
            <a:ext cx="5943612" cy="15118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4005CD-A725-4916-A300-52C1832B4AB4}"/>
              </a:ext>
            </a:extLst>
          </p:cNvPr>
          <p:cNvSpPr txBox="1"/>
          <p:nvPr/>
        </p:nvSpPr>
        <p:spPr>
          <a:xfrm>
            <a:off x="801434" y="2755035"/>
            <a:ext cx="105237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Could you/would you be willing to tell us more about…?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How did you feel about…?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What did you do after…?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What happened next?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Can you explain to me what you meant when you said…?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How did…?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Can you help me understand…?</a:t>
            </a:r>
          </a:p>
        </p:txBody>
      </p:sp>
    </p:spTree>
    <p:extLst>
      <p:ext uri="{BB962C8B-B14F-4D97-AF65-F5344CB8AC3E}">
        <p14:creationId xmlns:p14="http://schemas.microsoft.com/office/powerpoint/2010/main" val="2194462575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E60D-5441-46E9-B307-000064E32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21960" y="426175"/>
            <a:ext cx="5861720" cy="1520325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aramond" panose="02020404030301010803" pitchFamily="18" charset="0"/>
              </a:rPr>
              <a:t>How to ask</a:t>
            </a:r>
            <a:br>
              <a:rPr lang="en-US" sz="1000" dirty="0">
                <a:latin typeface="Garamond" panose="02020404030301010803" pitchFamily="18" charset="0"/>
              </a:rPr>
            </a:br>
            <a:r>
              <a:rPr lang="en-US" sz="2400" dirty="0">
                <a:latin typeface="Garamond" panose="02020404030301010803" pitchFamily="18" charset="0"/>
              </a:rPr>
              <a:t>Consider how to ask what you may need to know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85427-1C03-4A4B-9C4D-D7319B576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" y="88389"/>
            <a:ext cx="5943612" cy="15118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7D9FF12-8BE9-4427-9138-6E86014F745C}"/>
              </a:ext>
            </a:extLst>
          </p:cNvPr>
          <p:cNvSpPr txBox="1"/>
          <p:nvPr/>
        </p:nvSpPr>
        <p:spPr>
          <a:xfrm>
            <a:off x="834148" y="2458859"/>
            <a:ext cx="10523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Why didn’t you scream for help?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FAA3C5-4804-48AA-B293-3E0F54794FEB}"/>
              </a:ext>
            </a:extLst>
          </p:cNvPr>
          <p:cNvSpPr txBox="1"/>
          <p:nvPr/>
        </p:nvSpPr>
        <p:spPr>
          <a:xfrm>
            <a:off x="834148" y="2922107"/>
            <a:ext cx="10523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Can you talk about how you reacted to…?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396F61-D038-4335-8160-DDDE4CEB56CC}"/>
              </a:ext>
            </a:extLst>
          </p:cNvPr>
          <p:cNvSpPr txBox="1"/>
          <p:nvPr/>
        </p:nvSpPr>
        <p:spPr>
          <a:xfrm>
            <a:off x="834148" y="3518580"/>
            <a:ext cx="10523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Did you lead him/her/them on?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5F89EC-DCCE-4385-847A-7CC67A7345B8}"/>
              </a:ext>
            </a:extLst>
          </p:cNvPr>
          <p:cNvSpPr txBox="1"/>
          <p:nvPr/>
        </p:nvSpPr>
        <p:spPr>
          <a:xfrm>
            <a:off x="834148" y="4133441"/>
            <a:ext cx="10523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How did you communicate that this was unwanted behavior?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4EC33B-36D7-46CC-A896-C692644F80E7}"/>
              </a:ext>
            </a:extLst>
          </p:cNvPr>
          <p:cNvSpPr txBox="1"/>
          <p:nvPr/>
        </p:nvSpPr>
        <p:spPr>
          <a:xfrm>
            <a:off x="834148" y="4629409"/>
            <a:ext cx="10523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Did you scream for help?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7E233D-84C5-488A-A811-A4761DA744A8}"/>
              </a:ext>
            </a:extLst>
          </p:cNvPr>
          <p:cNvSpPr txBox="1"/>
          <p:nvPr/>
        </p:nvSpPr>
        <p:spPr>
          <a:xfrm>
            <a:off x="834148" y="5123682"/>
            <a:ext cx="10523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What clear words or actions did you provide that let the respondent know you consented to…?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20CC55-62AA-4B10-8E6B-5AA5D2BA1FFB}"/>
              </a:ext>
            </a:extLst>
          </p:cNvPr>
          <p:cNvSpPr txBox="1"/>
          <p:nvPr/>
        </p:nvSpPr>
        <p:spPr>
          <a:xfrm>
            <a:off x="834148" y="5712119"/>
            <a:ext cx="10523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If you were on top of him, why couldn’t you just get up and leave?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811EEB-4AE4-4387-B68D-BC914A660109}"/>
              </a:ext>
            </a:extLst>
          </p:cNvPr>
          <p:cNvSpPr txBox="1"/>
          <p:nvPr/>
        </p:nvSpPr>
        <p:spPr>
          <a:xfrm>
            <a:off x="834148" y="6231770"/>
            <a:ext cx="10523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What happened next or describe the room</a:t>
            </a:r>
          </a:p>
        </p:txBody>
      </p:sp>
    </p:spTree>
    <p:extLst>
      <p:ext uri="{BB962C8B-B14F-4D97-AF65-F5344CB8AC3E}">
        <p14:creationId xmlns:p14="http://schemas.microsoft.com/office/powerpoint/2010/main" val="12124292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E60D-5441-46E9-B307-000064E32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0225" y="1594925"/>
            <a:ext cx="8591550" cy="1033974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Example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85427-1C03-4A4B-9C4D-D7319B576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" y="88389"/>
            <a:ext cx="5943612" cy="15118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4005CD-A725-4916-A300-52C1832B4AB4}"/>
              </a:ext>
            </a:extLst>
          </p:cNvPr>
          <p:cNvSpPr txBox="1"/>
          <p:nvPr/>
        </p:nvSpPr>
        <p:spPr>
          <a:xfrm>
            <a:off x="801434" y="2755035"/>
            <a:ext cx="10523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Complainant statement- prepare for initial interview with complainant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Also consider, what you need to ask respondent just from this statement</a:t>
            </a:r>
          </a:p>
        </p:txBody>
      </p:sp>
    </p:spTree>
    <p:extLst>
      <p:ext uri="{BB962C8B-B14F-4D97-AF65-F5344CB8AC3E}">
        <p14:creationId xmlns:p14="http://schemas.microsoft.com/office/powerpoint/2010/main" val="3553808440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E60D-5441-46E9-B307-000064E32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0225" y="1594925"/>
            <a:ext cx="8591550" cy="103397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Garamond" panose="02020404030301010803" pitchFamily="18" charset="0"/>
              </a:rPr>
              <a:t>Consent, Force, and Coercion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85427-1C03-4A4B-9C4D-D7319B576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" y="88389"/>
            <a:ext cx="5943612" cy="15118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4005CD-A725-4916-A300-52C1832B4AB4}"/>
              </a:ext>
            </a:extLst>
          </p:cNvPr>
          <p:cNvSpPr txBox="1"/>
          <p:nvPr/>
        </p:nvSpPr>
        <p:spPr>
          <a:xfrm>
            <a:off x="801434" y="2755035"/>
            <a:ext cx="105237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What clear words or actions by the complainant gave the respondent permission for specific sexual activity that took place?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Was force used by the respondent to obtain sexual access?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Was threat of force used?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How many times did respondent ask, if asked at all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How was access gained?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How did the respondent know it was okay to…kiss…grope…touch…penetrate…?</a:t>
            </a:r>
          </a:p>
        </p:txBody>
      </p:sp>
    </p:spTree>
    <p:extLst>
      <p:ext uri="{BB962C8B-B14F-4D97-AF65-F5344CB8AC3E}">
        <p14:creationId xmlns:p14="http://schemas.microsoft.com/office/powerpoint/2010/main" val="504999757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E60D-5441-46E9-B307-000064E32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0225" y="1594925"/>
            <a:ext cx="8591550" cy="1033974"/>
          </a:xfrm>
        </p:spPr>
        <p:txBody>
          <a:bodyPr>
            <a:normAutofit/>
          </a:bodyPr>
          <a:lstStyle/>
          <a:p>
            <a:r>
              <a:rPr lang="en-US" dirty="0">
                <a:latin typeface="Garamond" panose="02020404030301010803" pitchFamily="18" charset="0"/>
              </a:rPr>
              <a:t>Relevant Evidence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85427-1C03-4A4B-9C4D-D7319B576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" y="88389"/>
            <a:ext cx="5943612" cy="15118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4005CD-A725-4916-A300-52C1832B4AB4}"/>
              </a:ext>
            </a:extLst>
          </p:cNvPr>
          <p:cNvSpPr txBox="1"/>
          <p:nvPr/>
        </p:nvSpPr>
        <p:spPr>
          <a:xfrm>
            <a:off x="604007" y="2755035"/>
            <a:ext cx="1088052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If the information is considered relevant to prove or disprove a fact or issue, if should be admitted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Evidence is any kind of information presented with the intent to prove what occurred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Certain types of evidence may be relevant to the credibility of the witness, but not to the charges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Relevant vs. credible: Relevant tips the scale and credibility determines how much the scale is tipped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Consider if alcohol or drugs played a role in the situation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If so, do you have all the information you need about its role on behavior? Timing? Incapacitation?</a:t>
            </a:r>
          </a:p>
        </p:txBody>
      </p:sp>
    </p:spTree>
    <p:extLst>
      <p:ext uri="{BB962C8B-B14F-4D97-AF65-F5344CB8AC3E}">
        <p14:creationId xmlns:p14="http://schemas.microsoft.com/office/powerpoint/2010/main" val="527502758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E60D-5441-46E9-B307-000064E32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0225" y="1594925"/>
            <a:ext cx="8591550" cy="1033974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After the Investigation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85427-1C03-4A4B-9C4D-D7319B576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" y="88389"/>
            <a:ext cx="5943612" cy="15118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4005CD-A725-4916-A300-52C1832B4AB4}"/>
              </a:ext>
            </a:extLst>
          </p:cNvPr>
          <p:cNvSpPr txBox="1"/>
          <p:nvPr/>
        </p:nvSpPr>
        <p:spPr>
          <a:xfrm>
            <a:off x="801434" y="2755035"/>
            <a:ext cx="105237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Once the draft of the Draft Investigation Report is finalized by Investigators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LL will send to parties, cc co-investigator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Parties have 10 days to respond to report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Report comes back to investigators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Co-investigators will determine what gets added into report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After 10 day window or both parties submit responses, a Final Investigator Report gets generated and set to TIXC</a:t>
            </a:r>
          </a:p>
        </p:txBody>
      </p:sp>
    </p:spTree>
    <p:extLst>
      <p:ext uri="{BB962C8B-B14F-4D97-AF65-F5344CB8AC3E}">
        <p14:creationId xmlns:p14="http://schemas.microsoft.com/office/powerpoint/2010/main" val="297531824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E60D-5441-46E9-B307-000064E32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0225" y="1594925"/>
            <a:ext cx="8591550" cy="1033974"/>
          </a:xfrm>
        </p:spPr>
        <p:txBody>
          <a:bodyPr>
            <a:normAutofit/>
          </a:bodyPr>
          <a:lstStyle/>
          <a:p>
            <a:r>
              <a:rPr lang="en-US" dirty="0">
                <a:latin typeface="Garamond" panose="02020404030301010803" pitchFamily="18" charset="0"/>
              </a:rPr>
              <a:t>Credibility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85427-1C03-4A4B-9C4D-D7319B576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" y="88389"/>
            <a:ext cx="5943612" cy="15118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4005CD-A725-4916-A300-52C1832B4AB4}"/>
              </a:ext>
            </a:extLst>
          </p:cNvPr>
          <p:cNvSpPr txBox="1"/>
          <p:nvPr/>
        </p:nvSpPr>
        <p:spPr>
          <a:xfrm>
            <a:off x="604007" y="2755035"/>
            <a:ext cx="108805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“To assess credibility is to assess the extent to which you can rely on a witnesses’ testimony to be accurate and helpful in your understanding of the case”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We do not formally document any credibility assessment, however, we must examine it as part of the investigation so we can determine any additional witnesses or questions that need to be explored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Memory errors do not necessarily destroy a witness’ credibility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Refrain from focusing on irrelevant inaccuracies and inconsistencies</a:t>
            </a:r>
          </a:p>
        </p:txBody>
      </p:sp>
    </p:spTree>
    <p:extLst>
      <p:ext uri="{BB962C8B-B14F-4D97-AF65-F5344CB8AC3E}">
        <p14:creationId xmlns:p14="http://schemas.microsoft.com/office/powerpoint/2010/main" val="429411796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E60D-5441-46E9-B307-000064E32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21857" y="327307"/>
            <a:ext cx="5943612" cy="1033974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Title IX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3139E1-1B44-4EEF-9776-4C2CF67FB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559" y="1839118"/>
            <a:ext cx="11019407" cy="493049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>
                <a:latin typeface="Garamond" panose="02020404030301010803" pitchFamily="18" charset="0"/>
                <a:ea typeface="Adobe Fan Heiti Std B" panose="020B0700000000000000" pitchFamily="34" charset="-128"/>
              </a:rPr>
              <a:t>“No person in the United States shall, </a:t>
            </a:r>
            <a:r>
              <a:rPr lang="en-US" b="1" dirty="0">
                <a:latin typeface="Garamond" panose="02020404030301010803" pitchFamily="18" charset="0"/>
                <a:ea typeface="Adobe Fan Heiti Std B" panose="020B0700000000000000" pitchFamily="34" charset="-128"/>
              </a:rPr>
              <a:t>on the basis of sex</a:t>
            </a:r>
            <a:r>
              <a:rPr lang="en-US" dirty="0">
                <a:latin typeface="Garamond" panose="02020404030301010803" pitchFamily="18" charset="0"/>
                <a:ea typeface="Adobe Fan Heiti Std B" panose="020B0700000000000000" pitchFamily="34" charset="-128"/>
              </a:rPr>
              <a:t>, be excluded from participation in, be denied the benefits of, or be subject to discrimination under any educational program or activity receiving Federal financial assistance.” </a:t>
            </a:r>
          </a:p>
          <a:p>
            <a:pPr>
              <a:defRPr/>
            </a:pPr>
            <a:r>
              <a:rPr lang="en-US" dirty="0">
                <a:latin typeface="Garamond" panose="02020404030301010803" pitchFamily="18" charset="0"/>
                <a:ea typeface="Adobe Fan Heiti Std B" panose="020B0700000000000000" pitchFamily="34" charset="-128"/>
              </a:rPr>
              <a:t>Title IX of the Education Amendments of 1972</a:t>
            </a:r>
            <a:br>
              <a:rPr lang="en-US" dirty="0">
                <a:latin typeface="Garamond" panose="02020404030301010803" pitchFamily="18" charset="0"/>
                <a:ea typeface="Adobe Fan Heiti Std B" panose="020B0700000000000000" pitchFamily="34" charset="-128"/>
              </a:rPr>
            </a:br>
            <a:r>
              <a:rPr lang="en-US" dirty="0">
                <a:latin typeface="Garamond" panose="02020404030301010803" pitchFamily="18" charset="0"/>
                <a:ea typeface="Adobe Fan Heiti Std B" panose="020B0700000000000000" pitchFamily="34" charset="-128"/>
              </a:rPr>
              <a:t>_____</a:t>
            </a:r>
          </a:p>
          <a:p>
            <a:pPr>
              <a:defRPr/>
            </a:pPr>
            <a:r>
              <a:rPr lang="en-US" b="1" u="sng" dirty="0">
                <a:latin typeface="Garamond" panose="02020404030301010803" pitchFamily="18" charset="0"/>
                <a:ea typeface="Adobe Fan Heiti Std B" panose="020B0700000000000000" pitchFamily="34" charset="-128"/>
              </a:rPr>
              <a:t>History</a:t>
            </a:r>
            <a:br>
              <a:rPr lang="en-US" b="1" dirty="0">
                <a:latin typeface="Garamond" panose="02020404030301010803" pitchFamily="18" charset="0"/>
                <a:ea typeface="Adobe Fan Heiti Std B" panose="020B0700000000000000" pitchFamily="34" charset="-128"/>
              </a:rPr>
            </a:br>
            <a:r>
              <a:rPr lang="en-US" dirty="0">
                <a:latin typeface="Garamond" panose="02020404030301010803" pitchFamily="18" charset="0"/>
                <a:ea typeface="Adobe Fan Heiti Std B" panose="020B0700000000000000" pitchFamily="34" charset="-128"/>
              </a:rPr>
              <a:t>Title IX</a:t>
            </a:r>
            <a:br>
              <a:rPr lang="en-US" dirty="0">
                <a:latin typeface="Garamond" panose="02020404030301010803" pitchFamily="18" charset="0"/>
                <a:ea typeface="Adobe Fan Heiti Std B" panose="020B0700000000000000" pitchFamily="34" charset="-128"/>
              </a:rPr>
            </a:br>
            <a:r>
              <a:rPr lang="en-US" dirty="0">
                <a:latin typeface="Garamond" panose="02020404030301010803" pitchFamily="18" charset="0"/>
                <a:ea typeface="Adobe Fan Heiti Std B" panose="020B0700000000000000" pitchFamily="34" charset="-128"/>
              </a:rPr>
              <a:t>Courts</a:t>
            </a:r>
            <a:br>
              <a:rPr lang="en-US" dirty="0">
                <a:latin typeface="Garamond" panose="02020404030301010803" pitchFamily="18" charset="0"/>
                <a:ea typeface="Adobe Fan Heiti Std B" panose="020B0700000000000000" pitchFamily="34" charset="-128"/>
              </a:rPr>
            </a:br>
            <a:r>
              <a:rPr lang="en-US" dirty="0">
                <a:latin typeface="Garamond" panose="02020404030301010803" pitchFamily="18" charset="0"/>
                <a:ea typeface="Adobe Fan Heiti Std B" panose="020B0700000000000000" pitchFamily="34" charset="-128"/>
              </a:rPr>
              <a:t>Obama Administration</a:t>
            </a:r>
            <a:br>
              <a:rPr lang="en-US" dirty="0">
                <a:latin typeface="Garamond" panose="02020404030301010803" pitchFamily="18" charset="0"/>
                <a:ea typeface="Adobe Fan Heiti Std B" panose="020B0700000000000000" pitchFamily="34" charset="-128"/>
              </a:rPr>
            </a:br>
            <a:r>
              <a:rPr lang="en-US" dirty="0">
                <a:latin typeface="Garamond" panose="02020404030301010803" pitchFamily="18" charset="0"/>
                <a:ea typeface="Adobe Fan Heiti Std B" panose="020B0700000000000000" pitchFamily="34" charset="-128"/>
              </a:rPr>
              <a:t>Trump Administration</a:t>
            </a:r>
            <a:br>
              <a:rPr lang="en-US" dirty="0">
                <a:latin typeface="Garamond" panose="02020404030301010803" pitchFamily="18" charset="0"/>
                <a:ea typeface="Adobe Fan Heiti Std B" panose="020B0700000000000000" pitchFamily="34" charset="-128"/>
              </a:rPr>
            </a:br>
            <a:r>
              <a:rPr lang="en-US" dirty="0">
                <a:latin typeface="Garamond" panose="02020404030301010803" pitchFamily="18" charset="0"/>
                <a:ea typeface="Adobe Fan Heiti Std B" panose="020B0700000000000000" pitchFamily="34" charset="-128"/>
              </a:rPr>
              <a:t>Biden Administration – Future – October 2023</a:t>
            </a:r>
            <a:endParaRPr lang="en-US" b="1" dirty="0">
              <a:latin typeface="Garamond" panose="02020404030301010803" pitchFamily="18" charset="0"/>
              <a:ea typeface="Adobe Fan Heiti Std B" panose="020B0700000000000000" pitchFamily="34" charset="-128"/>
            </a:endParaRPr>
          </a:p>
          <a:p>
            <a:pPr>
              <a:defRPr/>
            </a:pPr>
            <a:r>
              <a:rPr lang="en-US" dirty="0">
                <a:latin typeface="Garamond" panose="02020404030301010803" pitchFamily="18" charset="0"/>
                <a:ea typeface="Adobe Fan Heiti Std B" panose="020B0700000000000000" pitchFamily="34" charset="-128"/>
              </a:rPr>
              <a:t>_____</a:t>
            </a:r>
          </a:p>
          <a:p>
            <a:pPr>
              <a:defRPr/>
            </a:pPr>
            <a:r>
              <a:rPr lang="en-US" dirty="0">
                <a:latin typeface="Garamond" panose="02020404030301010803" pitchFamily="18" charset="0"/>
                <a:ea typeface="Adobe Fan Heiti Std B" panose="020B0700000000000000" pitchFamily="34" charset="-128"/>
                <a:cs typeface="Times New Roman" panose="02020603050405020304" pitchFamily="18" charset="0"/>
              </a:rPr>
              <a:t>Mercer University has a Sexual Misconduct Policy, which covers TIX, as well as university sexual misconduct</a:t>
            </a:r>
          </a:p>
          <a:p>
            <a:endParaRPr lang="en-US" dirty="0">
              <a:latin typeface="Garamond" panose="020204040303010108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85427-1C03-4A4B-9C4D-D7319B576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" y="88389"/>
            <a:ext cx="5943612" cy="1511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091984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E60D-5441-46E9-B307-000064E32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0225" y="1594925"/>
            <a:ext cx="8591550" cy="1033974"/>
          </a:xfrm>
        </p:spPr>
        <p:txBody>
          <a:bodyPr>
            <a:normAutofit/>
          </a:bodyPr>
          <a:lstStyle/>
          <a:p>
            <a:r>
              <a:rPr lang="en-US" dirty="0">
                <a:latin typeface="Garamond" panose="02020404030301010803" pitchFamily="18" charset="0"/>
              </a:rPr>
              <a:t>Credibility Factors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85427-1C03-4A4B-9C4D-D7319B576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" y="88389"/>
            <a:ext cx="5943612" cy="15118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4005CD-A725-4916-A300-52C1832B4AB4}"/>
              </a:ext>
            </a:extLst>
          </p:cNvPr>
          <p:cNvSpPr txBox="1"/>
          <p:nvPr/>
        </p:nvSpPr>
        <p:spPr>
          <a:xfrm>
            <a:off x="604007" y="2755035"/>
            <a:ext cx="108805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Look at consistency of story – substance and chronology of statements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Consider inherent plausibility of all information given – could this really have occurred?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Look for the amount of detail (facts) provided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Factual detail should be assessed against general allegations, accusations, excuses or denials that have no supporting details</a:t>
            </a:r>
          </a:p>
        </p:txBody>
      </p:sp>
    </p:spTree>
    <p:extLst>
      <p:ext uri="{BB962C8B-B14F-4D97-AF65-F5344CB8AC3E}">
        <p14:creationId xmlns:p14="http://schemas.microsoft.com/office/powerpoint/2010/main" val="947033625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E60D-5441-46E9-B307-000064E32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5966" y="171943"/>
            <a:ext cx="5058562" cy="1304519"/>
          </a:xfrm>
        </p:spPr>
        <p:txBody>
          <a:bodyPr>
            <a:normAutofit/>
          </a:bodyPr>
          <a:lstStyle/>
          <a:p>
            <a:r>
              <a:rPr lang="en-US" dirty="0">
                <a:latin typeface="Garamond" panose="02020404030301010803" pitchFamily="18" charset="0"/>
              </a:rPr>
              <a:t>Best Practices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85427-1C03-4A4B-9C4D-D7319B576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" y="88389"/>
            <a:ext cx="5943612" cy="15118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4005CD-A725-4916-A300-52C1832B4AB4}"/>
              </a:ext>
            </a:extLst>
          </p:cNvPr>
          <p:cNvSpPr txBox="1"/>
          <p:nvPr/>
        </p:nvSpPr>
        <p:spPr>
          <a:xfrm>
            <a:off x="637563" y="1773523"/>
            <a:ext cx="1113219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Have questions prepared but let them talk!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Listen for answer before asking additional questions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Do not ask multiple questions in one question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Note discrepancies or follow-up questions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Use active listening skills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Nodding head, eye contact, summarization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Asking about sensory memory can jog overall memory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Asking witnesses about special events or details of their own day could jog memory of the date in question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Maintain a poker face</a:t>
            </a:r>
          </a:p>
        </p:txBody>
      </p:sp>
    </p:spTree>
    <p:extLst>
      <p:ext uri="{BB962C8B-B14F-4D97-AF65-F5344CB8AC3E}">
        <p14:creationId xmlns:p14="http://schemas.microsoft.com/office/powerpoint/2010/main" val="2191616841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E38F7-85C8-41E4-882A-03163FCFD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5045" y="350576"/>
            <a:ext cx="7108977" cy="1914452"/>
          </a:xfrm>
        </p:spPr>
        <p:txBody>
          <a:bodyPr/>
          <a:lstStyle/>
          <a:p>
            <a:r>
              <a:rPr lang="en-US" dirty="0"/>
              <a:t>Questions - Discussion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E0240-362B-499C-8D8A-FEE4C122F1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3607" y="2964992"/>
            <a:ext cx="9144000" cy="32559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Sharon Stellato, JD</a:t>
            </a:r>
          </a:p>
          <a:p>
            <a:r>
              <a:rPr lang="en-US" dirty="0"/>
              <a:t>AVP and Director of Title IX</a:t>
            </a:r>
            <a:br>
              <a:rPr lang="en-US" dirty="0"/>
            </a:br>
            <a:r>
              <a:rPr lang="en-US" dirty="0"/>
              <a:t>Title IX Coordinator</a:t>
            </a:r>
          </a:p>
          <a:p>
            <a:r>
              <a:rPr lang="en-US" dirty="0">
                <a:hlinkClick r:id="rId2"/>
              </a:rPr>
              <a:t>Stellato_sl@mercer.edu</a:t>
            </a:r>
            <a:endParaRPr lang="en-US" dirty="0"/>
          </a:p>
          <a:p>
            <a:r>
              <a:rPr lang="en-US" dirty="0"/>
              <a:t>Titleix.mercer.edu</a:t>
            </a:r>
          </a:p>
          <a:p>
            <a:pPr algn="l"/>
            <a:endParaRPr lang="en-US" dirty="0"/>
          </a:p>
          <a:p>
            <a:pPr algn="l"/>
            <a:r>
              <a:rPr lang="en-US" b="1" u="sng" dirty="0"/>
              <a:t>Macon:	</a:t>
            </a:r>
            <a:r>
              <a:rPr lang="en-US" dirty="0"/>
              <a:t>						</a:t>
            </a:r>
            <a:r>
              <a:rPr lang="en-US" b="1" u="sng" dirty="0"/>
              <a:t>Atlanta:</a:t>
            </a:r>
          </a:p>
          <a:p>
            <a:pPr algn="l"/>
            <a:r>
              <a:rPr lang="en-US" dirty="0"/>
              <a:t>Newton Chapel 303					AACC 563</a:t>
            </a:r>
          </a:p>
          <a:p>
            <a:pPr algn="l"/>
            <a:r>
              <a:rPr lang="en-US" dirty="0"/>
              <a:t>478-301-2788						678-547-6598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C1F09EAE-866B-414F-BE25-A462D886163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76800"/>
              </a:clrFrom>
              <a:clrTo>
                <a:srgbClr val="F768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7639"/>
            <a:ext cx="3287568" cy="328756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7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1756520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E60D-5441-46E9-B307-000064E32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0225" y="1917189"/>
            <a:ext cx="8591550" cy="1511811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Garamond" panose="02020404030301010803" pitchFamily="18" charset="0"/>
              </a:rPr>
              <a:t>What is covered in our Sexual Misconduct Policy?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3139E1-1B44-4EEF-9776-4C2CF67FB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624" y="3649210"/>
            <a:ext cx="10848975" cy="3027813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aramond" panose="02020404030301010803" pitchFamily="18" charset="0"/>
                <a:ea typeface="Adobe Fan Heiti Std B" panose="020B0700000000000000" pitchFamily="34" charset="-128"/>
              </a:rPr>
              <a:t>Sexual/Gender Harassment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aramond" panose="02020404030301010803" pitchFamily="18" charset="0"/>
                <a:ea typeface="Adobe Fan Heiti Std B" panose="020B0700000000000000" pitchFamily="34" charset="-128"/>
              </a:rPr>
              <a:t>Sexual Assault- Fondling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aramond" panose="02020404030301010803" pitchFamily="18" charset="0"/>
                <a:ea typeface="Adobe Fan Heiti Std B" panose="020B0700000000000000" pitchFamily="34" charset="-128"/>
              </a:rPr>
              <a:t>Sexual Assault- Rape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aramond" panose="02020404030301010803" pitchFamily="18" charset="0"/>
                <a:ea typeface="Adobe Fan Heiti Std B" panose="020B0700000000000000" pitchFamily="34" charset="-128"/>
              </a:rPr>
              <a:t>Dating/Domestic Violence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aramond" panose="02020404030301010803" pitchFamily="18" charset="0"/>
                <a:ea typeface="Adobe Fan Heiti Std B" panose="020B0700000000000000" pitchFamily="34" charset="-128"/>
              </a:rPr>
              <a:t>Stalking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aramond" panose="02020404030301010803" pitchFamily="18" charset="0"/>
                <a:ea typeface="Adobe Fan Heiti Std B" panose="020B0700000000000000" pitchFamily="34" charset="-128"/>
              </a:rPr>
              <a:t>Sexual Exploitation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85427-1C03-4A4B-9C4D-D7319B576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" y="88389"/>
            <a:ext cx="5943612" cy="1511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831606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E60D-5441-46E9-B307-000064E32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0225" y="1600200"/>
            <a:ext cx="8591550" cy="1033974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Definitions to discuss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85427-1C03-4A4B-9C4D-D7319B576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" y="88389"/>
            <a:ext cx="5943612" cy="15118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022F3F3-6A8B-4A89-BD5C-E9D28BE94B27}"/>
              </a:ext>
            </a:extLst>
          </p:cNvPr>
          <p:cNvSpPr txBox="1"/>
          <p:nvPr/>
        </p:nvSpPr>
        <p:spPr>
          <a:xfrm>
            <a:off x="402672" y="2553049"/>
            <a:ext cx="2567031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>
                <a:latin typeface="Garamond" panose="02020404030301010803" pitchFamily="18" charset="0"/>
              </a:rPr>
              <a:t>Force</a:t>
            </a:r>
          </a:p>
          <a:p>
            <a:r>
              <a:rPr lang="en-US" sz="2200" dirty="0">
                <a:latin typeface="Garamond" panose="02020404030301010803" pitchFamily="18" charset="0"/>
              </a:rPr>
              <a:t>The use of physical violence and/or physical imposition to gain sexual access</a:t>
            </a:r>
          </a:p>
          <a:p>
            <a:endParaRPr lang="en-US" sz="2200" dirty="0">
              <a:latin typeface="Garamond" panose="02020404030301010803" pitchFamily="18" charset="0"/>
            </a:endParaRPr>
          </a:p>
          <a:p>
            <a:r>
              <a:rPr lang="en-US" sz="2200" dirty="0">
                <a:latin typeface="Garamond" panose="02020404030301010803" pitchFamily="18" charset="0"/>
              </a:rPr>
              <a:t>Includes, threats, intimidation, coercion intended to overcome resistance or produce consent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9CA3CC-A22A-4AAA-83C8-E1E5AEDAE7D0}"/>
              </a:ext>
            </a:extLst>
          </p:cNvPr>
          <p:cNvSpPr txBox="1"/>
          <p:nvPr/>
        </p:nvSpPr>
        <p:spPr>
          <a:xfrm>
            <a:off x="8917496" y="2553049"/>
            <a:ext cx="295292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>
                <a:latin typeface="Garamond" panose="02020404030301010803" pitchFamily="18" charset="0"/>
              </a:rPr>
              <a:t>Incapacitation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Occurs when someone cannot make rational, reasonable decisions because they lack the capacity to give knowing/informed consent</a:t>
            </a: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An individual can be incapable of giving consent because of age or mental or physical incapacity (alcohol or drugs)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3FFEA8-AA93-4B03-A1B9-6CB608C0981B}"/>
              </a:ext>
            </a:extLst>
          </p:cNvPr>
          <p:cNvSpPr txBox="1"/>
          <p:nvPr/>
        </p:nvSpPr>
        <p:spPr>
          <a:xfrm>
            <a:off x="5773541" y="2553049"/>
            <a:ext cx="2774841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>
                <a:latin typeface="Garamond" panose="02020404030301010803" pitchFamily="18" charset="0"/>
              </a:rPr>
              <a:t>Consent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Garamond" panose="02020404030301010803" pitchFamily="18" charset="0"/>
              </a:rPr>
              <a:t>knowing, and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Garamond" panose="02020404030301010803" pitchFamily="18" charset="0"/>
              </a:rPr>
              <a:t>voluntary, and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Garamond" panose="02020404030301010803" pitchFamily="18" charset="0"/>
              </a:rPr>
              <a:t>clear permission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Garamond" panose="02020404030301010803" pitchFamily="18" charset="0"/>
              </a:rPr>
              <a:t>by word or action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Garamond" panose="02020404030301010803" pitchFamily="18" charset="0"/>
              </a:rPr>
              <a:t>to engage in sexual activity</a:t>
            </a:r>
          </a:p>
          <a:p>
            <a:pPr marL="285750" indent="-285750">
              <a:buFontTx/>
              <a:buChar char="-"/>
            </a:pPr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It is the responsibility of each party to determine that the other has consented before engaging in sexual activity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0B8B19-0664-449D-8489-277AFC60CBA8}"/>
              </a:ext>
            </a:extLst>
          </p:cNvPr>
          <p:cNvSpPr txBox="1"/>
          <p:nvPr/>
        </p:nvSpPr>
        <p:spPr>
          <a:xfrm>
            <a:off x="2969703" y="2553049"/>
            <a:ext cx="256703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u="sng" dirty="0">
                <a:latin typeface="Garamond" panose="02020404030301010803" pitchFamily="18" charset="0"/>
              </a:rPr>
              <a:t>Coercion</a:t>
            </a:r>
          </a:p>
          <a:p>
            <a:r>
              <a:rPr lang="en-US" sz="2100" dirty="0">
                <a:latin typeface="Garamond" panose="02020404030301010803" pitchFamily="18" charset="0"/>
              </a:rPr>
              <a:t>Unreasonable pressure for sexual activity</a:t>
            </a:r>
          </a:p>
          <a:p>
            <a:endParaRPr lang="en-US" sz="2100" dirty="0">
              <a:latin typeface="Garamond" panose="02020404030301010803" pitchFamily="18" charset="0"/>
            </a:endParaRPr>
          </a:p>
          <a:p>
            <a:r>
              <a:rPr lang="en-US" sz="2100" dirty="0">
                <a:latin typeface="Garamond" panose="02020404030301010803" pitchFamily="18" charset="0"/>
              </a:rPr>
              <a:t>When someone makes clear they do not want to engage in certain sexual activity, that they want to stop or not go past a certain point, continued pressure is coercion</a:t>
            </a:r>
          </a:p>
        </p:txBody>
      </p:sp>
    </p:spTree>
    <p:extLst>
      <p:ext uri="{BB962C8B-B14F-4D97-AF65-F5344CB8AC3E}">
        <p14:creationId xmlns:p14="http://schemas.microsoft.com/office/powerpoint/2010/main" val="30017436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E60D-5441-46E9-B307-000064E32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0225" y="1594925"/>
            <a:ext cx="8591550" cy="103397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Garamond" panose="02020404030301010803" pitchFamily="18" charset="0"/>
              </a:rPr>
              <a:t>Pregnancy Accommodations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3139E1-1B44-4EEF-9776-4C2CF67FB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624" y="2628900"/>
            <a:ext cx="3384871" cy="248031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>
                <a:latin typeface="Garamond" panose="02020404030301010803" pitchFamily="18" charset="0"/>
                <a:ea typeface="Adobe Fan Heiti Std B" panose="020B0700000000000000" pitchFamily="34" charset="-128"/>
              </a:rPr>
              <a:t>Title IX protection extends to students who are pregnant or have experienced a pregnancy-related condition</a:t>
            </a:r>
            <a:endParaRPr lang="en-US" sz="2800" dirty="0">
              <a:latin typeface="Garamond" panose="020204040303010108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85427-1C03-4A4B-9C4D-D7319B576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" y="88389"/>
            <a:ext cx="5943612" cy="15118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EDC86DD-D274-410C-9ABC-38B8EC4EBEA0}"/>
              </a:ext>
            </a:extLst>
          </p:cNvPr>
          <p:cNvSpPr txBox="1"/>
          <p:nvPr/>
        </p:nvSpPr>
        <p:spPr>
          <a:xfrm>
            <a:off x="6535024" y="2692866"/>
            <a:ext cx="48473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latin typeface="Garamond" panose="02020404030301010803" pitchFamily="18" charset="0"/>
              </a:rPr>
              <a:t>Pregnancy-related conditions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Garamond" panose="02020404030301010803" pitchFamily="18" charset="0"/>
              </a:rPr>
              <a:t>Pregnancy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Garamond" panose="02020404030301010803" pitchFamily="18" charset="0"/>
              </a:rPr>
              <a:t>Childbirth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Garamond" panose="02020404030301010803" pitchFamily="18" charset="0"/>
              </a:rPr>
              <a:t>False pregnancy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Garamond" panose="02020404030301010803" pitchFamily="18" charset="0"/>
              </a:rPr>
              <a:t>Miscarriage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Garamond" panose="02020404030301010803" pitchFamily="18" charset="0"/>
              </a:rPr>
              <a:t>Termination of a pregnancy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Garamond" panose="02020404030301010803" pitchFamily="18" charset="0"/>
              </a:rPr>
              <a:t>Conditions arising in connection with pregnancy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Garamond" panose="02020404030301010803" pitchFamily="18" charset="0"/>
              </a:rPr>
              <a:t>Recovery from any of the above conditions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E4188D-754B-4634-B7B2-71B3F728DCDD}"/>
              </a:ext>
            </a:extLst>
          </p:cNvPr>
          <p:cNvSpPr txBox="1"/>
          <p:nvPr/>
        </p:nvSpPr>
        <p:spPr>
          <a:xfrm>
            <a:off x="809624" y="5266885"/>
            <a:ext cx="106660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latin typeface="Garamond" panose="02020404030301010803" pitchFamily="18" charset="0"/>
              </a:rPr>
              <a:t>All accommodation requests go through the </a:t>
            </a:r>
            <a:r>
              <a:rPr lang="en-US" sz="2200" b="1" dirty="0">
                <a:latin typeface="Garamond" panose="02020404030301010803" pitchFamily="18" charset="0"/>
              </a:rPr>
              <a:t>Office of Access and Accommodation</a:t>
            </a:r>
          </a:p>
          <a:p>
            <a:pPr algn="ctr"/>
            <a:endParaRPr lang="en-US" sz="2200" dirty="0">
              <a:latin typeface="Garamond" panose="02020404030301010803" pitchFamily="18" charset="0"/>
            </a:endParaRPr>
          </a:p>
          <a:p>
            <a:pPr algn="ctr"/>
            <a:r>
              <a:rPr lang="en-US" sz="2200" dirty="0">
                <a:latin typeface="Garamond" panose="02020404030301010803" pitchFamily="18" charset="0"/>
              </a:rPr>
              <a:t>Reasonable accommodations will be provided by the university. </a:t>
            </a:r>
          </a:p>
        </p:txBody>
      </p:sp>
    </p:spTree>
    <p:extLst>
      <p:ext uri="{BB962C8B-B14F-4D97-AF65-F5344CB8AC3E}">
        <p14:creationId xmlns:p14="http://schemas.microsoft.com/office/powerpoint/2010/main" val="40769887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E60D-5441-46E9-B307-000064E32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0225" y="1594925"/>
            <a:ext cx="8591550" cy="1033974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Requirements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3139E1-1B44-4EEF-9776-4C2CF67FB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1728" y="2628900"/>
            <a:ext cx="11216082" cy="86931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Garamond" panose="02020404030301010803" pitchFamily="18" charset="0"/>
              </a:rPr>
              <a:t>Once the TIXC has either actual or constructive notice of sexual harassment/sexual misconduct, the school must: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85427-1C03-4A4B-9C4D-D7319B576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" y="88389"/>
            <a:ext cx="5943612" cy="15118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2F1F39D-B5A1-48FA-A475-05B6CB8E98E7}"/>
              </a:ext>
            </a:extLst>
          </p:cNvPr>
          <p:cNvSpPr txBox="1"/>
          <p:nvPr/>
        </p:nvSpPr>
        <p:spPr>
          <a:xfrm>
            <a:off x="682812" y="3326581"/>
            <a:ext cx="645483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u="sng" dirty="0">
                <a:latin typeface="Garamond" panose="02020404030301010803" pitchFamily="18" charset="0"/>
              </a:rPr>
              <a:t>Take prompt and effective action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b="1" dirty="0">
                <a:latin typeface="Garamond" panose="02020404030301010803" pitchFamily="18" charset="0"/>
              </a:rPr>
              <a:t>STOP</a:t>
            </a:r>
            <a:r>
              <a:rPr lang="en-US" sz="2500" dirty="0">
                <a:latin typeface="Garamond" panose="02020404030301010803" pitchFamily="18" charset="0"/>
              </a:rPr>
              <a:t> the harassment;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b="1" dirty="0">
                <a:latin typeface="Garamond" panose="02020404030301010803" pitchFamily="18" charset="0"/>
              </a:rPr>
              <a:t>REMEDY</a:t>
            </a:r>
            <a:r>
              <a:rPr lang="en-US" sz="2500" dirty="0">
                <a:latin typeface="Garamond" panose="02020404030301010803" pitchFamily="18" charset="0"/>
              </a:rPr>
              <a:t> the effects; 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b="1" dirty="0">
                <a:latin typeface="Garamond" panose="02020404030301010803" pitchFamily="18" charset="0"/>
              </a:rPr>
              <a:t>PREVENT</a:t>
            </a:r>
            <a:r>
              <a:rPr lang="en-US" sz="2500" dirty="0">
                <a:latin typeface="Garamond" panose="02020404030301010803" pitchFamily="18" charset="0"/>
              </a:rPr>
              <a:t> the reoccurrence.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500" dirty="0"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latin typeface="Garamond" panose="02020404030301010803" pitchFamily="18" charset="0"/>
              </a:rPr>
              <a:t>When requested or required, take immediate and appropriate steps to INVESTIGATE what occurred.</a:t>
            </a:r>
          </a:p>
        </p:txBody>
      </p:sp>
    </p:spTree>
    <p:extLst>
      <p:ext uri="{BB962C8B-B14F-4D97-AF65-F5344CB8AC3E}">
        <p14:creationId xmlns:p14="http://schemas.microsoft.com/office/powerpoint/2010/main" val="1456762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E60D-5441-46E9-B307-000064E32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0225" y="1594925"/>
            <a:ext cx="8591550" cy="1033974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Steps to investigation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85427-1C03-4A4B-9C4D-D7319B576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" y="88389"/>
            <a:ext cx="5943612" cy="15118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4005CD-A725-4916-A300-52C1832B4AB4}"/>
              </a:ext>
            </a:extLst>
          </p:cNvPr>
          <p:cNvSpPr txBox="1"/>
          <p:nvPr/>
        </p:nvSpPr>
        <p:spPr>
          <a:xfrm>
            <a:off x="801434" y="2755036"/>
            <a:ext cx="49411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Garamond" panose="02020404030301010803" pitchFamily="18" charset="0"/>
              </a:rPr>
              <a:t>Before investigators are contacted: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Complainant has met with TIXC to review options and rights</a:t>
            </a:r>
          </a:p>
          <a:p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Complainant has requested investigation by submitting formal statement</a:t>
            </a:r>
          </a:p>
          <a:p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Notice has been provided to Respondent and copied to Complainant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807DA5-FE66-45D1-AFE4-CA6879EAEB5D}"/>
              </a:ext>
            </a:extLst>
          </p:cNvPr>
          <p:cNvSpPr txBox="1"/>
          <p:nvPr/>
        </p:nvSpPr>
        <p:spPr>
          <a:xfrm>
            <a:off x="6449452" y="2755036"/>
            <a:ext cx="513631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Garamond" panose="02020404030301010803" pitchFamily="18" charset="0"/>
              </a:rPr>
              <a:t>After notice provided: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Investigators contacted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TIXC emails parties notifying them of investigator assignment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Assistant Director of TIX will contact co-investigator to outline availability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Assistant Director of TIX will contact parties/witnesses accordingly to schedule for interviews</a:t>
            </a:r>
          </a:p>
        </p:txBody>
      </p:sp>
    </p:spTree>
    <p:extLst>
      <p:ext uri="{BB962C8B-B14F-4D97-AF65-F5344CB8AC3E}">
        <p14:creationId xmlns:p14="http://schemas.microsoft.com/office/powerpoint/2010/main" val="4141054404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E60D-5441-46E9-B307-000064E32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0225" y="1594925"/>
            <a:ext cx="8591550" cy="1033974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Interviews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85427-1C03-4A4B-9C4D-D7319B576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" y="88389"/>
            <a:ext cx="5943612" cy="15118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4005CD-A725-4916-A300-52C1832B4AB4}"/>
              </a:ext>
            </a:extLst>
          </p:cNvPr>
          <p:cNvSpPr txBox="1"/>
          <p:nvPr/>
        </p:nvSpPr>
        <p:spPr>
          <a:xfrm>
            <a:off x="801434" y="2755035"/>
            <a:ext cx="1052370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Script of information we must cover with the parties and witnesses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Parties are permitted an advisor – witnesses not permitted an advisor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We cannot force witness compliance (employees or students)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Can only strongly encourage or request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Discussion of privacy and how information from investigation will be used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What to expect if you’re selected: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LL will be ready with questions but you should also prepare questions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You serve as co-investigator which means you ask questions, are an additional notetaker and review of digital transcribed interview 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Review Draft Investigation Report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Assist with edits or additions to Draft Investigation Report (this is new)</a:t>
            </a:r>
          </a:p>
        </p:txBody>
      </p:sp>
    </p:spTree>
    <p:extLst>
      <p:ext uri="{BB962C8B-B14F-4D97-AF65-F5344CB8AC3E}">
        <p14:creationId xmlns:p14="http://schemas.microsoft.com/office/powerpoint/2010/main" val="2487151056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E60D-5441-46E9-B307-000064E32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0225" y="1594925"/>
            <a:ext cx="8591550" cy="1033974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Things to remember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285427-1C03-4A4B-9C4D-D7319B576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" y="88389"/>
            <a:ext cx="5943612" cy="15118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4005CD-A725-4916-A300-52C1832B4AB4}"/>
              </a:ext>
            </a:extLst>
          </p:cNvPr>
          <p:cNvSpPr txBox="1"/>
          <p:nvPr/>
        </p:nvSpPr>
        <p:spPr>
          <a:xfrm>
            <a:off x="801434" y="2755035"/>
            <a:ext cx="105237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The Complainant and Respondent have equal rights under Mercer’s policy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Both can request supportive measures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Allowed to be present during all disciplinary proceedings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Equal access to all information that will be presented at the hearing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Garamond" panose="020204040303010108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Garamond" panose="02020404030301010803" pitchFamily="18" charset="0"/>
              </a:rPr>
              <a:t>Both parties can present evidence, ask questions, bring witnesses, and provide impact statements</a:t>
            </a:r>
          </a:p>
        </p:txBody>
      </p:sp>
    </p:spTree>
    <p:extLst>
      <p:ext uri="{BB962C8B-B14F-4D97-AF65-F5344CB8AC3E}">
        <p14:creationId xmlns:p14="http://schemas.microsoft.com/office/powerpoint/2010/main" val="404836821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1632</Words>
  <Application>Microsoft Office PowerPoint</Application>
  <PresentationFormat>Widescreen</PresentationFormat>
  <Paragraphs>222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Adobe Fan Heiti Std B</vt:lpstr>
      <vt:lpstr>Arial</vt:lpstr>
      <vt:lpstr>Calibri</vt:lpstr>
      <vt:lpstr>Calibri Light</vt:lpstr>
      <vt:lpstr>Garamond</vt:lpstr>
      <vt:lpstr>Times New Roman</vt:lpstr>
      <vt:lpstr>Office Theme</vt:lpstr>
      <vt:lpstr>Sexual Misconduct &amp; Title IX Returning Investigator Training</vt:lpstr>
      <vt:lpstr>Title IX</vt:lpstr>
      <vt:lpstr>What is covered in our Sexual Misconduct Policy?</vt:lpstr>
      <vt:lpstr>Definitions to discuss</vt:lpstr>
      <vt:lpstr>Pregnancy Accommodations</vt:lpstr>
      <vt:lpstr>Requirements</vt:lpstr>
      <vt:lpstr>Steps to investigation</vt:lpstr>
      <vt:lpstr>Interviews</vt:lpstr>
      <vt:lpstr>Things to remember</vt:lpstr>
      <vt:lpstr>Identifying Bias</vt:lpstr>
      <vt:lpstr>Strategy for Analyzing a Case</vt:lpstr>
      <vt:lpstr>Do Not Ask</vt:lpstr>
      <vt:lpstr>Helpful Examples</vt:lpstr>
      <vt:lpstr>How to ask Consider how to ask what you may need to know</vt:lpstr>
      <vt:lpstr>Example</vt:lpstr>
      <vt:lpstr>Consent, Force, and Coercion</vt:lpstr>
      <vt:lpstr>Relevant Evidence</vt:lpstr>
      <vt:lpstr>After the Investigation</vt:lpstr>
      <vt:lpstr>Credibility</vt:lpstr>
      <vt:lpstr>Credibility Factors</vt:lpstr>
      <vt:lpstr>Best Practices</vt:lpstr>
      <vt:lpstr>Questions -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E. Lowell</dc:creator>
  <cp:lastModifiedBy>Lauren E. Lowell</cp:lastModifiedBy>
  <cp:revision>61</cp:revision>
  <dcterms:created xsi:type="dcterms:W3CDTF">2023-07-24T17:25:29Z</dcterms:created>
  <dcterms:modified xsi:type="dcterms:W3CDTF">2023-08-14T13:51:29Z</dcterms:modified>
</cp:coreProperties>
</file>